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0"/>
  </p:notesMasterIdLst>
  <p:sldIdLst>
    <p:sldId id="256" r:id="rId2"/>
    <p:sldId id="257" r:id="rId3"/>
    <p:sldId id="258" r:id="rId4"/>
    <p:sldId id="261" r:id="rId5"/>
    <p:sldId id="265" r:id="rId6"/>
    <p:sldId id="263" r:id="rId7"/>
    <p:sldId id="262" r:id="rId8"/>
    <p:sldId id="267" r:id="rId9"/>
    <p:sldId id="264" r:id="rId10"/>
    <p:sldId id="268" r:id="rId11"/>
    <p:sldId id="271" r:id="rId12"/>
    <p:sldId id="272" r:id="rId13"/>
    <p:sldId id="275" r:id="rId14"/>
    <p:sldId id="279" r:id="rId15"/>
    <p:sldId id="278" r:id="rId16"/>
    <p:sldId id="273" r:id="rId17"/>
    <p:sldId id="280"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65" autoAdjust="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F5D59-D6AB-462E-8F1A-46ECCE54BAD6}" type="datetimeFigureOut">
              <a:rPr lang="zh-CN" altLang="en-US" smtClean="0"/>
              <a:t>2021/5/7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52D30-AC9E-468A-893E-C30C14148549}" type="slidenum">
              <a:rPr lang="zh-CN" altLang="en-US" smtClean="0"/>
              <a:t>‹#›</a:t>
            </a:fld>
            <a:endParaRPr lang="zh-CN" altLang="en-US"/>
          </a:p>
        </p:txBody>
      </p:sp>
    </p:spTree>
    <p:extLst>
      <p:ext uri="{BB962C8B-B14F-4D97-AF65-F5344CB8AC3E}">
        <p14:creationId xmlns:p14="http://schemas.microsoft.com/office/powerpoint/2010/main" val="73506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方法，实验不讲，传统方法不讲</a:t>
            </a:r>
          </a:p>
          <a:p>
            <a:endParaRPr lang="zh-CN" altLang="en-US" dirty="0"/>
          </a:p>
        </p:txBody>
      </p:sp>
      <p:sp>
        <p:nvSpPr>
          <p:cNvPr id="4" name="灯片编号占位符 3"/>
          <p:cNvSpPr>
            <a:spLocks noGrp="1"/>
          </p:cNvSpPr>
          <p:nvPr>
            <p:ph type="sldNum" sz="quarter" idx="5"/>
          </p:nvPr>
        </p:nvSpPr>
        <p:spPr/>
        <p:txBody>
          <a:bodyPr/>
          <a:lstStyle/>
          <a:p>
            <a:fld id="{72C52D30-AC9E-468A-893E-C30C14148549}" type="slidenum">
              <a:rPr lang="zh-CN" altLang="en-US" smtClean="0"/>
              <a:t>1</a:t>
            </a:fld>
            <a:endParaRPr lang="zh-CN" altLang="en-US"/>
          </a:p>
        </p:txBody>
      </p:sp>
    </p:spTree>
    <p:extLst>
      <p:ext uri="{BB962C8B-B14F-4D97-AF65-F5344CB8AC3E}">
        <p14:creationId xmlns:p14="http://schemas.microsoft.com/office/powerpoint/2010/main" val="2515653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先验分布</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10</a:t>
            </a:fld>
            <a:endParaRPr lang="zh-CN" altLang="en-US"/>
          </a:p>
        </p:txBody>
      </p:sp>
    </p:spTree>
    <p:extLst>
      <p:ext uri="{BB962C8B-B14F-4D97-AF65-F5344CB8AC3E}">
        <p14:creationId xmlns:p14="http://schemas.microsoft.com/office/powerpoint/2010/main" val="3644399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C52D30-AC9E-468A-893E-C30C14148549}" type="slidenum">
              <a:rPr lang="zh-CN" altLang="en-US" smtClean="0"/>
              <a:t>11</a:t>
            </a:fld>
            <a:endParaRPr lang="zh-CN" altLang="en-US"/>
          </a:p>
        </p:txBody>
      </p:sp>
    </p:spTree>
    <p:extLst>
      <p:ext uri="{BB962C8B-B14F-4D97-AF65-F5344CB8AC3E}">
        <p14:creationId xmlns:p14="http://schemas.microsoft.com/office/powerpoint/2010/main" val="872388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错，少，不精确。</a:t>
            </a:r>
            <a:endParaRPr lang="en-US" altLang="zh-CN" dirty="0"/>
          </a:p>
          <a:p>
            <a:r>
              <a:rPr lang="zh-CN" altLang="en-US" dirty="0"/>
              <a:t>弱化边缘影响。</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12</a:t>
            </a:fld>
            <a:endParaRPr lang="zh-CN" altLang="en-US"/>
          </a:p>
        </p:txBody>
      </p:sp>
    </p:spTree>
    <p:extLst>
      <p:ext uri="{BB962C8B-B14F-4D97-AF65-F5344CB8AC3E}">
        <p14:creationId xmlns:p14="http://schemas.microsoft.com/office/powerpoint/2010/main" val="2559253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粗犷的分割标签</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13</a:t>
            </a:fld>
            <a:endParaRPr lang="zh-CN" altLang="en-US"/>
          </a:p>
        </p:txBody>
      </p:sp>
    </p:spTree>
    <p:extLst>
      <p:ext uri="{BB962C8B-B14F-4D97-AF65-F5344CB8AC3E}">
        <p14:creationId xmlns:p14="http://schemas.microsoft.com/office/powerpoint/2010/main" val="1949799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噪声设计是都具有临床价值？？边缘本就不清晰的不适用</a:t>
            </a:r>
            <a:endParaRPr lang="en-US" altLang="zh-CN" dirty="0"/>
          </a:p>
          <a:p>
            <a:r>
              <a:rPr lang="zh-CN" altLang="en-US" dirty="0"/>
              <a:t>验证集</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14</a:t>
            </a:fld>
            <a:endParaRPr lang="zh-CN" altLang="en-US"/>
          </a:p>
        </p:txBody>
      </p:sp>
    </p:spTree>
    <p:extLst>
      <p:ext uri="{BB962C8B-B14F-4D97-AF65-F5344CB8AC3E}">
        <p14:creationId xmlns:p14="http://schemas.microsoft.com/office/powerpoint/2010/main" val="3029526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多数据集结合，自身数据集标注较少</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15</a:t>
            </a:fld>
            <a:endParaRPr lang="zh-CN" altLang="en-US"/>
          </a:p>
        </p:txBody>
      </p:sp>
    </p:spTree>
    <p:extLst>
      <p:ext uri="{BB962C8B-B14F-4D97-AF65-F5344CB8AC3E}">
        <p14:creationId xmlns:p14="http://schemas.microsoft.com/office/powerpoint/2010/main" val="3548958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VAE,GAN,DICELOSS</a:t>
            </a:r>
          </a:p>
          <a:p>
            <a:r>
              <a:rPr lang="zh-CN" altLang="en-US" dirty="0"/>
              <a:t>标签生成图片看来也是可行的</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16</a:t>
            </a:fld>
            <a:endParaRPr lang="zh-CN" altLang="en-US"/>
          </a:p>
        </p:txBody>
      </p:sp>
    </p:spTree>
    <p:extLst>
      <p:ext uri="{BB962C8B-B14F-4D97-AF65-F5344CB8AC3E}">
        <p14:creationId xmlns:p14="http://schemas.microsoft.com/office/powerpoint/2010/main" val="1174730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提供一定解释性</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17</a:t>
            </a:fld>
            <a:endParaRPr lang="zh-CN" altLang="en-US"/>
          </a:p>
        </p:txBody>
      </p:sp>
    </p:spTree>
    <p:extLst>
      <p:ext uri="{BB962C8B-B14F-4D97-AF65-F5344CB8AC3E}">
        <p14:creationId xmlns:p14="http://schemas.microsoft.com/office/powerpoint/2010/main" val="66407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C52D30-AC9E-468A-893E-C30C14148549}" type="slidenum">
              <a:rPr lang="zh-CN" altLang="en-US" smtClean="0"/>
              <a:t>18</a:t>
            </a:fld>
            <a:endParaRPr lang="zh-CN" altLang="en-US"/>
          </a:p>
        </p:txBody>
      </p:sp>
    </p:spTree>
    <p:extLst>
      <p:ext uri="{BB962C8B-B14F-4D97-AF65-F5344CB8AC3E}">
        <p14:creationId xmlns:p14="http://schemas.microsoft.com/office/powerpoint/2010/main" val="193933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C52D30-AC9E-468A-893E-C30C14148549}" type="slidenum">
              <a:rPr lang="zh-CN" altLang="en-US" smtClean="0"/>
              <a:t>2</a:t>
            </a:fld>
            <a:endParaRPr lang="zh-CN" altLang="en-US"/>
          </a:p>
        </p:txBody>
      </p:sp>
    </p:spTree>
    <p:extLst>
      <p:ext uri="{BB962C8B-B14F-4D97-AF65-F5344CB8AC3E}">
        <p14:creationId xmlns:p14="http://schemas.microsoft.com/office/powerpoint/2010/main" val="1443545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顺时针，从学习过程出发</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3</a:t>
            </a:fld>
            <a:endParaRPr lang="zh-CN" altLang="en-US"/>
          </a:p>
        </p:txBody>
      </p:sp>
    </p:spTree>
    <p:extLst>
      <p:ext uri="{BB962C8B-B14F-4D97-AF65-F5344CB8AC3E}">
        <p14:creationId xmlns:p14="http://schemas.microsoft.com/office/powerpoint/2010/main" val="88393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传统像深度学习过度，现在不再研究</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4</a:t>
            </a:fld>
            <a:endParaRPr lang="zh-CN" altLang="en-US"/>
          </a:p>
        </p:txBody>
      </p:sp>
    </p:spTree>
    <p:extLst>
      <p:ext uri="{BB962C8B-B14F-4D97-AF65-F5344CB8AC3E}">
        <p14:creationId xmlns:p14="http://schemas.microsoft.com/office/powerpoint/2010/main" val="2852794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混淆矩阵相乘，反向矫正</a:t>
            </a:r>
            <a:r>
              <a:rPr lang="en-US" altLang="zh-CN" dirty="0"/>
              <a:t>old</a:t>
            </a:r>
            <a:r>
              <a:rPr lang="zh-CN" altLang="en-US" dirty="0"/>
              <a:t>，压缩了</a:t>
            </a:r>
            <a:r>
              <a:rPr lang="en-US" altLang="zh-CN" dirty="0"/>
              <a:t>CELOSS</a:t>
            </a:r>
            <a:r>
              <a:rPr lang="zh-CN" altLang="en-US" dirty="0"/>
              <a:t>的值域，或者说进行了某种变换</a:t>
            </a:r>
            <a:endParaRPr lang="en-US" altLang="zh-CN" dirty="0"/>
          </a:p>
        </p:txBody>
      </p:sp>
      <p:sp>
        <p:nvSpPr>
          <p:cNvPr id="4" name="灯片编号占位符 3"/>
          <p:cNvSpPr>
            <a:spLocks noGrp="1"/>
          </p:cNvSpPr>
          <p:nvPr>
            <p:ph type="sldNum" sz="quarter" idx="5"/>
          </p:nvPr>
        </p:nvSpPr>
        <p:spPr/>
        <p:txBody>
          <a:bodyPr/>
          <a:lstStyle/>
          <a:p>
            <a:fld id="{72C52D30-AC9E-468A-893E-C30C14148549}" type="slidenum">
              <a:rPr lang="zh-CN" altLang="en-US" smtClean="0"/>
              <a:t>5</a:t>
            </a:fld>
            <a:endParaRPr lang="zh-CN" altLang="en-US"/>
          </a:p>
        </p:txBody>
      </p:sp>
    </p:spTree>
    <p:extLst>
      <p:ext uri="{BB962C8B-B14F-4D97-AF65-F5344CB8AC3E}">
        <p14:creationId xmlns:p14="http://schemas.microsoft.com/office/powerpoint/2010/main" val="225170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MAE</a:t>
            </a:r>
            <a:r>
              <a:rPr lang="zh-CN" altLang="en-US" dirty="0"/>
              <a:t>抗噪，</a:t>
            </a:r>
            <a:r>
              <a:rPr lang="en-US" altLang="zh-CN" dirty="0"/>
              <a:t>RCE</a:t>
            </a:r>
            <a:r>
              <a:rPr lang="zh-CN" altLang="en-US" dirty="0"/>
              <a:t>是泛化的</a:t>
            </a:r>
            <a:r>
              <a:rPr lang="en-US" altLang="zh-CN" dirty="0"/>
              <a:t>MAE</a:t>
            </a:r>
            <a:endParaRPr lang="zh-CN" altLang="en-US" dirty="0"/>
          </a:p>
        </p:txBody>
      </p:sp>
      <p:sp>
        <p:nvSpPr>
          <p:cNvPr id="4" name="灯片编号占位符 3"/>
          <p:cNvSpPr>
            <a:spLocks noGrp="1"/>
          </p:cNvSpPr>
          <p:nvPr>
            <p:ph type="sldNum" sz="quarter" idx="5"/>
          </p:nvPr>
        </p:nvSpPr>
        <p:spPr/>
        <p:txBody>
          <a:bodyPr/>
          <a:lstStyle/>
          <a:p>
            <a:fld id="{72C52D30-AC9E-468A-893E-C30C14148549}" type="slidenum">
              <a:rPr lang="zh-CN" altLang="en-US" smtClean="0"/>
              <a:t>6</a:t>
            </a:fld>
            <a:endParaRPr lang="zh-CN" altLang="en-US"/>
          </a:p>
        </p:txBody>
      </p:sp>
    </p:spTree>
    <p:extLst>
      <p:ext uri="{BB962C8B-B14F-4D97-AF65-F5344CB8AC3E}">
        <p14:creationId xmlns:p14="http://schemas.microsoft.com/office/powerpoint/2010/main" val="292747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数学上是否与上一页存在联系</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7</a:t>
            </a:fld>
            <a:endParaRPr lang="zh-CN" altLang="en-US"/>
          </a:p>
        </p:txBody>
      </p:sp>
    </p:spTree>
    <p:extLst>
      <p:ext uri="{BB962C8B-B14F-4D97-AF65-F5344CB8AC3E}">
        <p14:creationId xmlns:p14="http://schemas.microsoft.com/office/powerpoint/2010/main" val="371273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核心找到噪声样本。后面使用半监督，自监督方法均可。</a:t>
            </a:r>
            <a:endParaRPr lang="en-US" altLang="zh-CN" dirty="0"/>
          </a:p>
          <a:p>
            <a:r>
              <a:rPr lang="en-US" altLang="zh-CN" dirty="0"/>
              <a:t>GMM</a:t>
            </a:r>
            <a:r>
              <a:rPr lang="zh-CN" altLang="en-US" dirty="0"/>
              <a:t>得到一个分布，判别器。</a:t>
            </a:r>
            <a:endParaRPr lang="en-US" altLang="zh-CN" dirty="0"/>
          </a:p>
          <a:p>
            <a:r>
              <a:rPr lang="zh-CN" altLang="en-US" dirty="0"/>
              <a:t>消融实验不清晰。</a:t>
            </a:r>
            <a:endParaRPr lang="en-US" altLang="zh-CN" dirty="0"/>
          </a:p>
          <a:p>
            <a:r>
              <a:rPr lang="zh-CN" altLang="en-US" dirty="0"/>
              <a:t>多模型，多轮次</a:t>
            </a:r>
          </a:p>
        </p:txBody>
      </p:sp>
      <p:sp>
        <p:nvSpPr>
          <p:cNvPr id="4" name="灯片编号占位符 3"/>
          <p:cNvSpPr>
            <a:spLocks noGrp="1"/>
          </p:cNvSpPr>
          <p:nvPr>
            <p:ph type="sldNum" sz="quarter" idx="5"/>
          </p:nvPr>
        </p:nvSpPr>
        <p:spPr/>
        <p:txBody>
          <a:bodyPr/>
          <a:lstStyle/>
          <a:p>
            <a:fld id="{72C52D30-AC9E-468A-893E-C30C14148549}" type="slidenum">
              <a:rPr lang="zh-CN" altLang="en-US" smtClean="0"/>
              <a:t>8</a:t>
            </a:fld>
            <a:endParaRPr lang="zh-CN" altLang="en-US"/>
          </a:p>
        </p:txBody>
      </p:sp>
    </p:spTree>
    <p:extLst>
      <p:ext uri="{BB962C8B-B14F-4D97-AF65-F5344CB8AC3E}">
        <p14:creationId xmlns:p14="http://schemas.microsoft.com/office/powerpoint/2010/main" val="4014232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C52D30-AC9E-468A-893E-C30C14148549}" type="slidenum">
              <a:rPr lang="zh-CN" altLang="en-US" smtClean="0"/>
              <a:t>9</a:t>
            </a:fld>
            <a:endParaRPr lang="zh-CN" altLang="en-US"/>
          </a:p>
        </p:txBody>
      </p:sp>
    </p:spTree>
    <p:extLst>
      <p:ext uri="{BB962C8B-B14F-4D97-AF65-F5344CB8AC3E}">
        <p14:creationId xmlns:p14="http://schemas.microsoft.com/office/powerpoint/2010/main" val="3693943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81C6CC70-2DB5-4261-A096-15429D3B53B4}" type="datetimeFigureOut">
              <a:rPr lang="zh-CN" altLang="en-US" smtClean="0"/>
              <a:t>2021/5/7</a:t>
            </a:fld>
            <a:endParaRPr lang="zh-CN" alt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zh-CN" alt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7D3E316-8C1D-40DE-8A51-3E1B6E165C9D}" type="slidenum">
              <a:rPr lang="zh-CN" altLang="en-US" smtClean="0"/>
              <a:t>‹#›</a:t>
            </a:fld>
            <a:endParaRPr lang="zh-CN" altLang="en-US"/>
          </a:p>
        </p:txBody>
      </p:sp>
    </p:spTree>
    <p:extLst>
      <p:ext uri="{BB962C8B-B14F-4D97-AF65-F5344CB8AC3E}">
        <p14:creationId xmlns:p14="http://schemas.microsoft.com/office/powerpoint/2010/main" val="115631735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C6CC70-2DB5-4261-A096-15429D3B53B4}" type="datetimeFigureOut">
              <a:rPr lang="zh-CN" altLang="en-US" smtClean="0"/>
              <a:t>2021/5/7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7D3E316-8C1D-40DE-8A51-3E1B6E165C9D}" type="slidenum">
              <a:rPr lang="zh-CN" altLang="en-US" smtClean="0"/>
              <a:t>‹#›</a:t>
            </a:fld>
            <a:endParaRPr lang="zh-CN" altLang="en-US"/>
          </a:p>
        </p:txBody>
      </p:sp>
    </p:spTree>
    <p:extLst>
      <p:ext uri="{BB962C8B-B14F-4D97-AF65-F5344CB8AC3E}">
        <p14:creationId xmlns:p14="http://schemas.microsoft.com/office/powerpoint/2010/main" val="55722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C6CC70-2DB5-4261-A096-15429D3B53B4}" type="datetimeFigureOut">
              <a:rPr lang="zh-CN" altLang="en-US" smtClean="0"/>
              <a:t>2021/5/7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7D3E316-8C1D-40DE-8A51-3E1B6E165C9D}" type="slidenum">
              <a:rPr lang="zh-CN" altLang="en-US" smtClean="0"/>
              <a:t>‹#›</a:t>
            </a:fld>
            <a:endParaRPr lang="zh-CN" altLang="en-US"/>
          </a:p>
        </p:txBody>
      </p:sp>
    </p:spTree>
    <p:extLst>
      <p:ext uri="{BB962C8B-B14F-4D97-AF65-F5344CB8AC3E}">
        <p14:creationId xmlns:p14="http://schemas.microsoft.com/office/powerpoint/2010/main" val="30038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C6CC70-2DB5-4261-A096-15429D3B53B4}" type="datetimeFigureOut">
              <a:rPr lang="zh-CN" altLang="en-US" smtClean="0"/>
              <a:t>2021/5/7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7D3E316-8C1D-40DE-8A51-3E1B6E165C9D}" type="slidenum">
              <a:rPr lang="zh-CN" altLang="en-US" smtClean="0"/>
              <a:t>‹#›</a:t>
            </a:fld>
            <a:endParaRPr lang="zh-CN" altLang="en-US"/>
          </a:p>
        </p:txBody>
      </p:sp>
    </p:spTree>
    <p:extLst>
      <p:ext uri="{BB962C8B-B14F-4D97-AF65-F5344CB8AC3E}">
        <p14:creationId xmlns:p14="http://schemas.microsoft.com/office/powerpoint/2010/main" val="359016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81C6CC70-2DB5-4261-A096-15429D3B53B4}" type="datetimeFigureOut">
              <a:rPr lang="zh-CN" altLang="en-US" smtClean="0"/>
              <a:t>2021/5/7</a:t>
            </a:fld>
            <a:endParaRPr lang="zh-CN" altLang="en-US"/>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zh-CN" altLang="en-US"/>
          </a:p>
        </p:txBody>
      </p:sp>
      <p:sp>
        <p:nvSpPr>
          <p:cNvPr id="6" name="Slide Number Placeholder 5"/>
          <p:cNvSpPr>
            <a:spLocks noGrp="1"/>
          </p:cNvSpPr>
          <p:nvPr>
            <p:ph type="sldNum" sz="quarter" idx="12"/>
          </p:nvPr>
        </p:nvSpPr>
        <p:spPr>
          <a:xfrm>
            <a:off x="8604504" y="5212080"/>
            <a:ext cx="2112264" cy="228600"/>
          </a:xfrm>
        </p:spPr>
        <p:txBody>
          <a:bodyPr/>
          <a:lstStyle/>
          <a:p>
            <a:fld id="{47D3E316-8C1D-40DE-8A51-3E1B6E165C9D}" type="slidenum">
              <a:rPr lang="zh-CN" altLang="en-US" smtClean="0"/>
              <a:t>‹#›</a:t>
            </a:fld>
            <a:endParaRPr lang="zh-CN" altLang="en-US"/>
          </a:p>
        </p:txBody>
      </p:sp>
    </p:spTree>
    <p:extLst>
      <p:ext uri="{BB962C8B-B14F-4D97-AF65-F5344CB8AC3E}">
        <p14:creationId xmlns:p14="http://schemas.microsoft.com/office/powerpoint/2010/main" val="143354822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1C6CC70-2DB5-4261-A096-15429D3B53B4}" type="datetimeFigureOut">
              <a:rPr lang="zh-CN" altLang="en-US" smtClean="0"/>
              <a:t>2021/5/7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7D3E316-8C1D-40DE-8A51-3E1B6E165C9D}" type="slidenum">
              <a:rPr lang="zh-CN" altLang="en-US" smtClean="0"/>
              <a:t>‹#›</a:t>
            </a:fld>
            <a:endParaRPr lang="zh-CN" altLang="en-US"/>
          </a:p>
        </p:txBody>
      </p:sp>
    </p:spTree>
    <p:extLst>
      <p:ext uri="{BB962C8B-B14F-4D97-AF65-F5344CB8AC3E}">
        <p14:creationId xmlns:p14="http://schemas.microsoft.com/office/powerpoint/2010/main" val="738643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1C6CC70-2DB5-4261-A096-15429D3B53B4}" type="datetimeFigureOut">
              <a:rPr lang="zh-CN" altLang="en-US" smtClean="0"/>
              <a:t>2021/5/7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7D3E316-8C1D-40DE-8A51-3E1B6E165C9D}" type="slidenum">
              <a:rPr lang="zh-CN" altLang="en-US" smtClean="0"/>
              <a:t>‹#›</a:t>
            </a:fld>
            <a:endParaRPr lang="zh-CN" altLang="en-US"/>
          </a:p>
        </p:txBody>
      </p:sp>
    </p:spTree>
    <p:extLst>
      <p:ext uri="{BB962C8B-B14F-4D97-AF65-F5344CB8AC3E}">
        <p14:creationId xmlns:p14="http://schemas.microsoft.com/office/powerpoint/2010/main" val="107234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1C6CC70-2DB5-4261-A096-15429D3B53B4}" type="datetimeFigureOut">
              <a:rPr lang="zh-CN" altLang="en-US" smtClean="0"/>
              <a:t>2021/5/7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7D3E316-8C1D-40DE-8A51-3E1B6E165C9D}" type="slidenum">
              <a:rPr lang="zh-CN" altLang="en-US" smtClean="0"/>
              <a:t>‹#›</a:t>
            </a:fld>
            <a:endParaRPr lang="zh-CN" altLang="en-US"/>
          </a:p>
        </p:txBody>
      </p:sp>
    </p:spTree>
    <p:extLst>
      <p:ext uri="{BB962C8B-B14F-4D97-AF65-F5344CB8AC3E}">
        <p14:creationId xmlns:p14="http://schemas.microsoft.com/office/powerpoint/2010/main" val="4096119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6CC70-2DB5-4261-A096-15429D3B53B4}" type="datetimeFigureOut">
              <a:rPr lang="zh-CN" altLang="en-US" smtClean="0"/>
              <a:t>2021/5/7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7D3E316-8C1D-40DE-8A51-3E1B6E165C9D}" type="slidenum">
              <a:rPr lang="zh-CN" altLang="en-US" smtClean="0"/>
              <a:t>‹#›</a:t>
            </a:fld>
            <a:endParaRPr lang="zh-CN" altLang="en-US"/>
          </a:p>
        </p:txBody>
      </p:sp>
    </p:spTree>
    <p:extLst>
      <p:ext uri="{BB962C8B-B14F-4D97-AF65-F5344CB8AC3E}">
        <p14:creationId xmlns:p14="http://schemas.microsoft.com/office/powerpoint/2010/main" val="369828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zh-CN" altLang="en-US"/>
              <a:t>单击此处编辑母版标题样式</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8" name="Date Placeholder 7"/>
          <p:cNvSpPr>
            <a:spLocks noGrp="1"/>
          </p:cNvSpPr>
          <p:nvPr>
            <p:ph type="dt" sz="half" idx="10"/>
          </p:nvPr>
        </p:nvSpPr>
        <p:spPr/>
        <p:txBody>
          <a:bodyPr/>
          <a:lstStyle/>
          <a:p>
            <a:fld id="{81C6CC70-2DB5-4261-A096-15429D3B53B4}" type="datetimeFigureOut">
              <a:rPr lang="zh-CN" altLang="en-US" smtClean="0"/>
              <a:t>2021/5/7</a:t>
            </a:fld>
            <a:endParaRPr lang="zh-CN" altLang="en-US"/>
          </a:p>
        </p:txBody>
      </p:sp>
      <p:sp>
        <p:nvSpPr>
          <p:cNvPr id="9" name="Footer Placeholder 8"/>
          <p:cNvSpPr>
            <a:spLocks noGrp="1"/>
          </p:cNvSpPr>
          <p:nvPr>
            <p:ph type="ftr" sz="quarter" idx="11"/>
          </p:nvPr>
        </p:nvSpPr>
        <p:spPr/>
        <p:txBody>
          <a:bodyPr/>
          <a:lstStyle>
            <a:lvl1pPr algn="r">
              <a:defRPr/>
            </a:lvl1pPr>
          </a:lstStyle>
          <a:p>
            <a:endParaRPr lang="zh-CN" altLang="en-US"/>
          </a:p>
        </p:txBody>
      </p:sp>
      <p:sp>
        <p:nvSpPr>
          <p:cNvPr id="11" name="Slide Number Placeholder 10"/>
          <p:cNvSpPr>
            <a:spLocks noGrp="1"/>
          </p:cNvSpPr>
          <p:nvPr>
            <p:ph type="sldNum" sz="quarter" idx="12"/>
          </p:nvPr>
        </p:nvSpPr>
        <p:spPr>
          <a:xfrm>
            <a:off x="10396728" y="6227064"/>
            <a:ext cx="1463040" cy="256032"/>
          </a:xfrm>
        </p:spPr>
        <p:txBody>
          <a:bodyPr/>
          <a:lstStyle/>
          <a:p>
            <a:fld id="{47D3E316-8C1D-40DE-8A51-3E1B6E165C9D}" type="slidenum">
              <a:rPr lang="zh-CN" altLang="en-US" smtClean="0"/>
              <a:t>‹#›</a:t>
            </a:fld>
            <a:endParaRPr lang="zh-CN" altLang="en-US"/>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488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81C6CC70-2DB5-4261-A096-15429D3B53B4}" type="datetimeFigureOut">
              <a:rPr lang="zh-CN" altLang="en-US" smtClean="0"/>
              <a:t>2021/5/7</a:t>
            </a:fld>
            <a:endParaRPr lang="zh-CN" alt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zh-CN" altLang="en-US"/>
          </a:p>
        </p:txBody>
      </p:sp>
      <p:sp>
        <p:nvSpPr>
          <p:cNvPr id="7" name="Slide Number Placeholder 6"/>
          <p:cNvSpPr>
            <a:spLocks noGrp="1"/>
          </p:cNvSpPr>
          <p:nvPr>
            <p:ph type="sldNum" sz="quarter" idx="12"/>
          </p:nvPr>
        </p:nvSpPr>
        <p:spPr>
          <a:xfrm>
            <a:off x="10396728" y="6227064"/>
            <a:ext cx="1463040" cy="256032"/>
          </a:xfrm>
        </p:spPr>
        <p:txBody>
          <a:bodyPr/>
          <a:lstStyle/>
          <a:p>
            <a:fld id="{47D3E316-8C1D-40DE-8A51-3E1B6E165C9D}" type="slidenum">
              <a:rPr lang="zh-CN" altLang="en-US" smtClean="0"/>
              <a:t>‹#›</a:t>
            </a:fld>
            <a:endParaRPr lang="zh-CN" altLang="en-US"/>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136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1C6CC70-2DB5-4261-A096-15429D3B53B4}" type="datetimeFigureOut">
              <a:rPr lang="zh-CN" altLang="en-US" smtClean="0"/>
              <a:t>2021/5/7</a:t>
            </a:fld>
            <a:endParaRPr lang="zh-CN" alt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zh-CN" alt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7D3E316-8C1D-40DE-8A51-3E1B6E165C9D}" type="slidenum">
              <a:rPr lang="zh-CN" altLang="en-US" smtClean="0"/>
              <a:t>‹#›</a:t>
            </a:fld>
            <a:endParaRPr lang="zh-CN" altLang="en-US"/>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49629388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microsoft.com/office/2007/relationships/hdphoto" Target="../media/hdphoto5.wd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EFCB0-FF31-4C53-9C6B-1A9B6B35CFC4}"/>
              </a:ext>
            </a:extLst>
          </p:cNvPr>
          <p:cNvSpPr>
            <a:spLocks noGrp="1"/>
          </p:cNvSpPr>
          <p:nvPr>
            <p:ph type="ctrTitle"/>
          </p:nvPr>
        </p:nvSpPr>
        <p:spPr/>
        <p:txBody>
          <a:bodyPr/>
          <a:lstStyle/>
          <a:p>
            <a:r>
              <a:rPr lang="en-US" altLang="zh-CN" sz="6600" b="1" cap="none" dirty="0">
                <a:latin typeface="Calibri Light" panose="020F0302020204030204" pitchFamily="34" charset="0"/>
                <a:cs typeface="Calibri Light" panose="020F0302020204030204" pitchFamily="34" charset="0"/>
              </a:rPr>
              <a:t>Learning from Noisy Labels</a:t>
            </a:r>
            <a:br>
              <a:rPr lang="en-US" altLang="zh-CN" sz="6600" cap="none" dirty="0">
                <a:latin typeface="Calibri Light" panose="020F0302020204030204" pitchFamily="34" charset="0"/>
                <a:cs typeface="Calibri Light" panose="020F0302020204030204" pitchFamily="34" charset="0"/>
              </a:rPr>
            </a:br>
            <a:r>
              <a:rPr lang="zh-CN" altLang="en-US" sz="6600" cap="none" dirty="0">
                <a:latin typeface="Calibri Light" panose="020F0302020204030204" pitchFamily="34" charset="0"/>
                <a:ea typeface="华文中宋" panose="02010600040101010101" pitchFamily="2" charset="-122"/>
                <a:cs typeface="Calibri Light" panose="020F0302020204030204" pitchFamily="34" charset="0"/>
              </a:rPr>
              <a:t>从嘈杂标签中学习</a:t>
            </a:r>
          </a:p>
        </p:txBody>
      </p:sp>
      <p:sp>
        <p:nvSpPr>
          <p:cNvPr id="3" name="副标题 2">
            <a:extLst>
              <a:ext uri="{FF2B5EF4-FFF2-40B4-BE49-F238E27FC236}">
                <a16:creationId xmlns:a16="http://schemas.microsoft.com/office/drawing/2014/main" id="{71D675B4-1AC4-486D-9ADB-37ED21815037}"/>
              </a:ext>
            </a:extLst>
          </p:cNvPr>
          <p:cNvSpPr>
            <a:spLocks noGrp="1"/>
          </p:cNvSpPr>
          <p:nvPr>
            <p:ph type="subTitle" idx="1"/>
          </p:nvPr>
        </p:nvSpPr>
        <p:spPr>
          <a:xfrm>
            <a:off x="1562100" y="4682062"/>
            <a:ext cx="9070848" cy="2175938"/>
          </a:xfrm>
        </p:spPr>
        <p:txBody>
          <a:bodyPr>
            <a:normAutofit/>
          </a:bodyPr>
          <a:lstStyle/>
          <a:p>
            <a:r>
              <a:rPr lang="zh-CN" altLang="en-US" sz="2800" dirty="0">
                <a:solidFill>
                  <a:schemeClr val="bg2"/>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深度学习方法综述与医学应用</a:t>
            </a:r>
            <a:endParaRPr lang="en-US" altLang="zh-CN" sz="2800" dirty="0">
              <a:solidFill>
                <a:schemeClr val="bg2"/>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endParaRPr lang="en-US" altLang="zh-CN" dirty="0">
              <a:solidFill>
                <a:schemeClr val="bg2"/>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endParaRPr lang="en-US" altLang="zh-CN" dirty="0">
              <a:solidFill>
                <a:schemeClr val="bg2"/>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endParaRPr lang="en-US" altLang="zh-CN" dirty="0">
              <a:solidFill>
                <a:schemeClr val="bg2"/>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r>
              <a:rPr lang="en-US" altLang="zh-CN" i="1" u="sng" dirty="0">
                <a:solidFill>
                  <a:schemeClr val="tx1"/>
                </a:solidFill>
                <a:latin typeface="Times New Roman" panose="02020603050405020304" pitchFamily="18" charset="0"/>
                <a:cs typeface="Times New Roman" panose="02020603050405020304" pitchFamily="18" charset="0"/>
              </a:rPr>
              <a:t>Learning from Noisy Labels with Deep Neural Networks: A Survey</a:t>
            </a:r>
          </a:p>
        </p:txBody>
      </p:sp>
      <p:pic>
        <p:nvPicPr>
          <p:cNvPr id="4" name="图片 3">
            <a:extLst>
              <a:ext uri="{FF2B5EF4-FFF2-40B4-BE49-F238E27FC236}">
                <a16:creationId xmlns:a16="http://schemas.microsoft.com/office/drawing/2014/main" id="{AA35DAE8-01C8-463A-8A24-0D9BE08FA76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encilSketch/>
                    </a14:imgEffect>
                    <a14:imgEffect>
                      <a14:sharpenSoften amount="50000"/>
                    </a14:imgEffect>
                    <a14:imgEffect>
                      <a14:brightnessContrast bright="40000" contrast="-40000"/>
                    </a14:imgEffect>
                  </a14:imgLayer>
                </a14:imgProps>
              </a:ext>
            </a:extLst>
          </a:blip>
          <a:stretch>
            <a:fillRect/>
          </a:stretch>
        </p:blipFill>
        <p:spPr>
          <a:xfrm>
            <a:off x="5808000" y="1301542"/>
            <a:ext cx="576000" cy="576000"/>
          </a:xfrm>
          <a:prstGeom prst="rect">
            <a:avLst/>
          </a:prstGeom>
        </p:spPr>
      </p:pic>
    </p:spTree>
    <p:extLst>
      <p:ext uri="{BB962C8B-B14F-4D97-AF65-F5344CB8AC3E}">
        <p14:creationId xmlns:p14="http://schemas.microsoft.com/office/powerpoint/2010/main" val="64040294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1.2.4.</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正则化</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数据增强，权重衰减，</a:t>
            </a:r>
            <a:r>
              <a:rPr lang="en-US" altLang="zh-CN" sz="2000" dirty="0">
                <a:solidFill>
                  <a:schemeClr val="bg1">
                    <a:lumMod val="50000"/>
                  </a:schemeClr>
                </a:solidFill>
                <a:latin typeface="Times New Roman" panose="02020603050405020304" pitchFamily="18" charset="0"/>
                <a:cs typeface="Times New Roman" panose="02020603050405020304" pitchFamily="18" charset="0"/>
              </a:rPr>
              <a:t>dropout</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，批处理归一化，</a:t>
            </a:r>
            <a:r>
              <a:rPr lang="en-US" altLang="zh-CN" sz="2000" dirty="0">
                <a:solidFill>
                  <a:schemeClr val="bg1">
                    <a:lumMod val="50000"/>
                  </a:schemeClr>
                </a:solidFill>
                <a:latin typeface="Times New Roman" panose="02020603050405020304" pitchFamily="18" charset="0"/>
                <a:cs typeface="Times New Roman" panose="02020603050405020304" pitchFamily="18" charset="0"/>
              </a:rPr>
              <a:t>loss</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添加正则化项</a:t>
            </a:r>
            <a:r>
              <a:rPr lang="en-US" altLang="zh-CN" sz="2000" dirty="0">
                <a:solidFill>
                  <a:schemeClr val="bg1">
                    <a:lumMod val="50000"/>
                  </a:schemeClr>
                </a:solidFill>
                <a:latin typeface="Times New Roman" panose="02020603050405020304" pitchFamily="18" charset="0"/>
                <a:cs typeface="Times New Roman" panose="02020603050405020304" pitchFamily="18" charset="0"/>
              </a:rPr>
              <a:t>…</a:t>
            </a:r>
            <a:endParaRPr lang="zh-CN" alt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文本占位符 4">
            <a:extLst>
              <a:ext uri="{FF2B5EF4-FFF2-40B4-BE49-F238E27FC236}">
                <a16:creationId xmlns:a16="http://schemas.microsoft.com/office/drawing/2014/main" id="{C2907739-0D1D-47FC-85E8-6EEE33054A1C}"/>
              </a:ext>
            </a:extLst>
          </p:cNvPr>
          <p:cNvSpPr>
            <a:spLocks noGrp="1"/>
          </p:cNvSpPr>
          <p:nvPr>
            <p:ph type="body" idx="1"/>
          </p:nvPr>
        </p:nvSpPr>
        <p:spPr>
          <a:xfrm>
            <a:off x="381740" y="1619224"/>
            <a:ext cx="5442988" cy="766714"/>
          </a:xfrm>
        </p:spPr>
        <p:txBody>
          <a:bodyPr>
            <a:norm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Label Confusion Learning to Enhance Text Classification Models, AAAI, 2021</a:t>
            </a:r>
          </a:p>
        </p:txBody>
      </p:sp>
      <p:sp>
        <p:nvSpPr>
          <p:cNvPr id="6" name="文本占位符 5">
            <a:extLst>
              <a:ext uri="{FF2B5EF4-FFF2-40B4-BE49-F238E27FC236}">
                <a16:creationId xmlns:a16="http://schemas.microsoft.com/office/drawing/2014/main" id="{5C3FB5C5-74F1-42A9-8AE1-F871D5AB6C39}"/>
              </a:ext>
            </a:extLst>
          </p:cNvPr>
          <p:cNvSpPr>
            <a:spLocks noGrp="1"/>
          </p:cNvSpPr>
          <p:nvPr>
            <p:ph type="body" sz="quarter" idx="3"/>
          </p:nvPr>
        </p:nvSpPr>
        <p:spPr>
          <a:xfrm>
            <a:off x="6373367" y="1619225"/>
            <a:ext cx="5436891" cy="766713"/>
          </a:xfrm>
        </p:spPr>
        <p:txBody>
          <a:bodyPr>
            <a:norm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Does label smoothing mitigate label noise, ICLR, 2020</a:t>
            </a:r>
            <a:endParaRPr lang="zh-CN" altLang="en-US" sz="2000" i="1" dirty="0">
              <a:solidFill>
                <a:schemeClr val="accent3"/>
              </a:solidFill>
              <a:latin typeface="Times New Roman" panose="02020603050405020304" pitchFamily="18" charset="0"/>
              <a:cs typeface="Times New Roman" panose="02020603050405020304" pitchFamily="18" charset="0"/>
            </a:endParaRPr>
          </a:p>
        </p:txBody>
      </p:sp>
      <p:sp>
        <p:nvSpPr>
          <p:cNvPr id="9" name="内容占位符 8">
            <a:extLst>
              <a:ext uri="{FF2B5EF4-FFF2-40B4-BE49-F238E27FC236}">
                <a16:creationId xmlns:a16="http://schemas.microsoft.com/office/drawing/2014/main" id="{788D448B-F9B7-404E-86DC-F0967FE13214}"/>
              </a:ext>
            </a:extLst>
          </p:cNvPr>
          <p:cNvSpPr>
            <a:spLocks noGrp="1"/>
          </p:cNvSpPr>
          <p:nvPr>
            <p:ph sz="quarter" idx="4"/>
          </p:nvPr>
        </p:nvSpPr>
        <p:spPr>
          <a:xfrm>
            <a:off x="6373368" y="2385938"/>
            <a:ext cx="5436890" cy="4094761"/>
          </a:xfrm>
        </p:spPr>
        <p:txBody>
          <a:bodyPr>
            <a:normAutofit lnSpcReduction="10000"/>
          </a:bodyPr>
          <a:lstStyle/>
          <a:p>
            <a:pPr marL="0" indent="0" algn="just">
              <a:lnSpc>
                <a:spcPct val="150000"/>
              </a:lnSpc>
              <a:buNone/>
            </a:pPr>
            <a:r>
              <a:rPr lang="zh-CN" altLang="en-US" sz="1600" dirty="0">
                <a:latin typeface="Times New Roman" panose="02020603050405020304" pitchFamily="18" charset="0"/>
                <a:cs typeface="Times New Roman" panose="02020603050405020304" pitchFamily="18" charset="0"/>
              </a:rPr>
              <a:t>用</a:t>
            </a:r>
            <a:r>
              <a:rPr lang="en-US" altLang="zh-CN" sz="1600" dirty="0">
                <a:latin typeface="Times New Roman" panose="02020603050405020304" pitchFamily="18" charset="0"/>
                <a:cs typeface="Times New Roman" panose="02020603050405020304" pitchFamily="18" charset="0"/>
              </a:rPr>
              <a:t>label smoothing</a:t>
            </a:r>
            <a:r>
              <a:rPr lang="zh-CN" altLang="en-US" sz="1600" dirty="0">
                <a:latin typeface="Times New Roman" panose="02020603050405020304" pitchFamily="18" charset="0"/>
                <a:cs typeface="Times New Roman" panose="02020603050405020304" pitchFamily="18" charset="0"/>
              </a:rPr>
              <a:t>训练的网络，正确类和错误类对应的 </a:t>
            </a:r>
            <a:r>
              <a:rPr lang="en-US" altLang="zh-CN" sz="1600" dirty="0">
                <a:solidFill>
                  <a:schemeClr val="accent6"/>
                </a:solidFill>
                <a:latin typeface="Times New Roman" panose="02020603050405020304" pitchFamily="18" charset="0"/>
                <a:cs typeface="Times New Roman" panose="02020603050405020304" pitchFamily="18" charset="0"/>
              </a:rPr>
              <a:t>logit</a:t>
            </a:r>
            <a:r>
              <a:rPr lang="zh-CN" altLang="en-US" sz="1600" dirty="0">
                <a:latin typeface="Times New Roman" panose="02020603050405020304" pitchFamily="18" charset="0"/>
                <a:cs typeface="Times New Roman" panose="02020603050405020304" pitchFamily="18" charset="0"/>
              </a:rPr>
              <a:t>会相差一个常数。</a:t>
            </a:r>
            <a:endParaRPr lang="en-US" altLang="zh-CN"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600" dirty="0">
              <a:latin typeface="Times New Roman" panose="02020603050405020304" pitchFamily="18" charset="0"/>
              <a:cs typeface="Times New Roman" panose="02020603050405020304" pitchFamily="18" charset="0"/>
            </a:endParaRPr>
          </a:p>
          <a:p>
            <a:pPr marL="0" indent="0" algn="just">
              <a:lnSpc>
                <a:spcPct val="150000"/>
              </a:lnSpc>
              <a:buNone/>
            </a:pPr>
            <a:r>
              <a:rPr lang="en-US" altLang="zh-CN" sz="1600" dirty="0">
                <a:latin typeface="Times New Roman" panose="02020603050405020304" pitchFamily="18" charset="0"/>
                <a:cs typeface="Times New Roman" panose="02020603050405020304" pitchFamily="18" charset="0"/>
              </a:rPr>
              <a:t>gradient clipping </a:t>
            </a:r>
            <a:r>
              <a:rPr lang="zh-CN" altLang="en-US" sz="1600" dirty="0">
                <a:latin typeface="Times New Roman" panose="02020603050405020304" pitchFamily="18" charset="0"/>
                <a:cs typeface="Times New Roman" panose="02020603050405020304" pitchFamily="18" charset="0"/>
              </a:rPr>
              <a:t>设置一个梯度阈值</a:t>
            </a:r>
            <a:r>
              <a:rPr lang="en-US" altLang="zh-CN" sz="1600" dirty="0">
                <a:latin typeface="Times New Roman" panose="02020603050405020304" pitchFamily="18" charset="0"/>
                <a:cs typeface="Times New Roman" panose="02020603050405020304" pitchFamily="18" charset="0"/>
              </a:rPr>
              <a:t>c,</a:t>
            </a:r>
            <a:r>
              <a:rPr lang="zh-CN" altLang="en-US" sz="1600" dirty="0">
                <a:latin typeface="Times New Roman" panose="02020603050405020304" pitchFamily="18" charset="0"/>
                <a:cs typeface="Times New Roman" panose="02020603050405020304" pitchFamily="18" charset="0"/>
              </a:rPr>
              <a:t>在后向传播中求出各参数的梯度的</a:t>
            </a:r>
            <a:r>
              <a:rPr lang="en-US" altLang="zh-CN" sz="1600" dirty="0">
                <a:latin typeface="Times New Roman" panose="02020603050405020304" pitchFamily="18" charset="0"/>
                <a:cs typeface="Times New Roman" panose="02020603050405020304" pitchFamily="18" charset="0"/>
              </a:rPr>
              <a:t>l2</a:t>
            </a:r>
            <a:r>
              <a:rPr lang="zh-CN" altLang="en-US" sz="1600" dirty="0">
                <a:latin typeface="Times New Roman" panose="02020603050405020304" pitchFamily="18" charset="0"/>
                <a:cs typeface="Times New Roman" panose="02020603050405020304" pitchFamily="18" charset="0"/>
              </a:rPr>
              <a:t>范数</a:t>
            </a:r>
            <a:r>
              <a:rPr lang="en-US" altLang="zh-CN" sz="1600" dirty="0">
                <a:latin typeface="Times New Roman" panose="02020603050405020304" pitchFamily="18" charset="0"/>
                <a:cs typeface="Times New Roman" panose="02020603050405020304" pitchFamily="18" charset="0"/>
              </a:rPr>
              <a:t>||g||,</a:t>
            </a:r>
            <a:r>
              <a:rPr lang="zh-CN" altLang="en-US" sz="1600" dirty="0">
                <a:latin typeface="Times New Roman" panose="02020603050405020304" pitchFamily="18" charset="0"/>
                <a:cs typeface="Times New Roman" panose="02020603050405020304" pitchFamily="18" charset="0"/>
              </a:rPr>
              <a:t>然后比较其与阈值大小如果前者大，求缩放因子</a:t>
            </a:r>
            <a:r>
              <a:rPr lang="en-US" altLang="zh-CN" sz="1600" dirty="0">
                <a:latin typeface="Times New Roman" panose="02020603050405020304" pitchFamily="18" charset="0"/>
                <a:cs typeface="Times New Roman" panose="02020603050405020304" pitchFamily="18" charset="0"/>
              </a:rPr>
              <a:t>c/||g||</a:t>
            </a:r>
            <a:r>
              <a:rPr lang="zh-CN" altLang="en-US" sz="1600" dirty="0">
                <a:latin typeface="Times New Roman" panose="02020603050405020304" pitchFamily="18" charset="0"/>
                <a:cs typeface="Times New Roman" panose="02020603050405020304" pitchFamily="18" charset="0"/>
              </a:rPr>
              <a:t>。由缩放因子可以看出梯度越大，则缩放因子越小，这样便很好地控制了梯度的范围。将梯度乘上缩放因子便得到最后所需的梯度</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E8FA7B8-E668-479E-A60C-7310818AB68A}"/>
              </a:ext>
            </a:extLst>
          </p:cNvPr>
          <p:cNvSpPr>
            <a:spLocks noGrp="1"/>
          </p:cNvSpPr>
          <p:nvPr>
            <p:ph sz="half" idx="2"/>
          </p:nvPr>
        </p:nvSpPr>
        <p:spPr>
          <a:xfrm>
            <a:off x="381740" y="2385939"/>
            <a:ext cx="5442988" cy="4094076"/>
          </a:xfrm>
        </p:spPr>
        <p:txBody>
          <a:bodyPr>
            <a:normAutofit lnSpcReduction="10000"/>
          </a:bodyPr>
          <a:lstStyle/>
          <a:p>
            <a:pPr marL="0" indent="0" algn="just">
              <a:lnSpc>
                <a:spcPct val="150000"/>
              </a:lnSpc>
              <a:buNone/>
            </a:pPr>
            <a:r>
              <a:rPr lang="en-US" altLang="zh-CN" sz="1600" dirty="0">
                <a:latin typeface="Times New Roman" panose="02020603050405020304" pitchFamily="18" charset="0"/>
                <a:cs typeface="Times New Roman" panose="02020603050405020304" pitchFamily="18" charset="0"/>
              </a:rPr>
              <a:t>smoothing</a:t>
            </a:r>
            <a:r>
              <a:rPr lang="zh-CN" altLang="en-US" sz="1600" dirty="0">
                <a:latin typeface="Times New Roman" panose="02020603050405020304" pitchFamily="18" charset="0"/>
                <a:cs typeface="Times New Roman" panose="02020603050405020304" pitchFamily="18" charset="0"/>
              </a:rPr>
              <a:t>通过给</a:t>
            </a:r>
            <a:r>
              <a:rPr lang="en-US" altLang="zh-CN" sz="1600" dirty="0" err="1">
                <a:latin typeface="Times New Roman" panose="02020603050405020304" pitchFamily="18" charset="0"/>
                <a:cs typeface="Times New Roman" panose="02020603050405020304" pitchFamily="18" charset="0"/>
              </a:rPr>
              <a:t>onehot</a:t>
            </a:r>
            <a:r>
              <a:rPr lang="zh-CN" altLang="en-US" sz="1600" dirty="0">
                <a:latin typeface="Times New Roman" panose="02020603050405020304" pitchFamily="18" charset="0"/>
                <a:cs typeface="Times New Roman" panose="02020603050405020304" pitchFamily="18" charset="0"/>
              </a:rPr>
              <a:t>编码每一维添加随机噪音提升抗噪能力，但有欠拟合风险。用网络学习真实标签分布，能准确反映标签相关性。</a:t>
            </a:r>
            <a:endParaRPr lang="en-US" altLang="zh-CN"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zh-CN" altLang="en-US" sz="16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5618FF3F-8842-40DD-B822-6807D6ED6CE7}"/>
              </a:ext>
            </a:extLst>
          </p:cNvPr>
          <p:cNvPicPr>
            <a:picLocks noChangeAspect="1"/>
          </p:cNvPicPr>
          <p:nvPr/>
        </p:nvPicPr>
        <p:blipFill>
          <a:blip r:embed="rId3"/>
          <a:stretch>
            <a:fillRect/>
          </a:stretch>
        </p:blipFill>
        <p:spPr>
          <a:xfrm>
            <a:off x="6373366" y="3216344"/>
            <a:ext cx="2843542" cy="478710"/>
          </a:xfrm>
          <a:prstGeom prst="rect">
            <a:avLst/>
          </a:prstGeom>
        </p:spPr>
      </p:pic>
      <p:pic>
        <p:nvPicPr>
          <p:cNvPr id="8" name="图片 7">
            <a:extLst>
              <a:ext uri="{FF2B5EF4-FFF2-40B4-BE49-F238E27FC236}">
                <a16:creationId xmlns:a16="http://schemas.microsoft.com/office/drawing/2014/main" id="{E8F069DA-EF60-42F0-8A30-7968F447AA04}"/>
              </a:ext>
            </a:extLst>
          </p:cNvPr>
          <p:cNvPicPr>
            <a:picLocks noChangeAspect="1"/>
          </p:cNvPicPr>
          <p:nvPr/>
        </p:nvPicPr>
        <p:blipFill>
          <a:blip r:embed="rId4">
            <a:duotone>
              <a:schemeClr val="accent6">
                <a:shade val="45000"/>
                <a:satMod val="135000"/>
              </a:schemeClr>
              <a:prstClr val="white"/>
            </a:duotone>
          </a:blip>
          <a:stretch>
            <a:fillRect/>
          </a:stretch>
        </p:blipFill>
        <p:spPr>
          <a:xfrm>
            <a:off x="9405524" y="2899892"/>
            <a:ext cx="2216118" cy="766713"/>
          </a:xfrm>
          <a:prstGeom prst="rect">
            <a:avLst/>
          </a:prstGeom>
        </p:spPr>
      </p:pic>
      <p:pic>
        <p:nvPicPr>
          <p:cNvPr id="10" name="图片 9">
            <a:extLst>
              <a:ext uri="{FF2B5EF4-FFF2-40B4-BE49-F238E27FC236}">
                <a16:creationId xmlns:a16="http://schemas.microsoft.com/office/drawing/2014/main" id="{385DDE5C-3F8C-4E53-87B3-D27670B96F88}"/>
              </a:ext>
            </a:extLst>
          </p:cNvPr>
          <p:cNvPicPr>
            <a:picLocks noChangeAspect="1"/>
          </p:cNvPicPr>
          <p:nvPr/>
        </p:nvPicPr>
        <p:blipFill rotWithShape="1">
          <a:blip r:embed="rId5"/>
          <a:srcRect l="14338" t="6420" r="13641" b="12125"/>
          <a:stretch/>
        </p:blipFill>
        <p:spPr>
          <a:xfrm>
            <a:off x="381738" y="3429000"/>
            <a:ext cx="5442988" cy="3051016"/>
          </a:xfrm>
          <a:prstGeom prst="rect">
            <a:avLst/>
          </a:prstGeom>
        </p:spPr>
      </p:pic>
      <p:sp>
        <p:nvSpPr>
          <p:cNvPr id="13" name="文本占位符 5">
            <a:extLst>
              <a:ext uri="{FF2B5EF4-FFF2-40B4-BE49-F238E27FC236}">
                <a16:creationId xmlns:a16="http://schemas.microsoft.com/office/drawing/2014/main" id="{03A41E97-91F8-422F-B153-DC6825EBABE9}"/>
              </a:ext>
            </a:extLst>
          </p:cNvPr>
          <p:cNvSpPr txBox="1">
            <a:spLocks/>
          </p:cNvSpPr>
          <p:nvPr/>
        </p:nvSpPr>
        <p:spPr>
          <a:xfrm>
            <a:off x="6373367" y="3810264"/>
            <a:ext cx="5436891" cy="766713"/>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800" b="0" kern="1200">
                <a:solidFill>
                  <a:schemeClr val="tx2"/>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Can gradient clipping mitigate label noise, ICLR, 2020</a:t>
            </a:r>
            <a:endParaRPr lang="zh-CN" altLang="en-US" sz="2000" i="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71419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FFD8269A-860C-4554-9BEC-F669578C61AF}"/>
              </a:ext>
            </a:extLst>
          </p:cNvPr>
          <p:cNvSpPr>
            <a:spLocks noGrp="1"/>
          </p:cNvSpPr>
          <p:nvPr>
            <p:ph type="title"/>
          </p:nvPr>
        </p:nvSpPr>
        <p:spPr>
          <a:xfrm>
            <a:off x="9296400" y="607392"/>
            <a:ext cx="2430780" cy="459408"/>
          </a:xfrm>
        </p:spPr>
        <p:txBody>
          <a:bodyPr>
            <a:normAutofit/>
          </a:bodyPr>
          <a:lstStyle/>
          <a:p>
            <a:pPr algn="dist"/>
            <a:r>
              <a:rPr lang="zh-CN" altLang="en-US" sz="2000" dirty="0">
                <a:latin typeface="华文中宋" panose="02010600040101010101" pitchFamily="2" charset="-122"/>
                <a:ea typeface="华文中宋" panose="02010600040101010101" pitchFamily="2" charset="-122"/>
              </a:rPr>
              <a:t>从嘈杂标签中学习</a:t>
            </a:r>
          </a:p>
        </p:txBody>
      </p:sp>
      <p:sp>
        <p:nvSpPr>
          <p:cNvPr id="3" name="内容占位符 2">
            <a:extLst>
              <a:ext uri="{FF2B5EF4-FFF2-40B4-BE49-F238E27FC236}">
                <a16:creationId xmlns:a16="http://schemas.microsoft.com/office/drawing/2014/main" id="{4CDF5430-B7B2-4764-98EC-7B2DA6E84797}"/>
              </a:ext>
            </a:extLst>
          </p:cNvPr>
          <p:cNvSpPr>
            <a:spLocks noGrp="1"/>
          </p:cNvSpPr>
          <p:nvPr>
            <p:ph idx="1"/>
          </p:nvPr>
        </p:nvSpPr>
        <p:spPr>
          <a:xfrm>
            <a:off x="381740" y="1296891"/>
            <a:ext cx="8076460" cy="5183808"/>
          </a:xfrm>
        </p:spPr>
        <p:txBody>
          <a:bodyPr>
            <a:normAutofit lnSpcReduction="10000"/>
          </a:bodyPr>
          <a:lstStyle/>
          <a:p>
            <a:pPr marL="0" indent="0">
              <a:buNone/>
            </a:pPr>
            <a:r>
              <a:rPr lang="en-US" altLang="zh-CN" sz="1600" dirty="0">
                <a:latin typeface="Times New Roman" panose="02020603050405020304" pitchFamily="18" charset="0"/>
                <a:ea typeface="+mj-ea"/>
                <a:cs typeface="Times New Roman" panose="02020603050405020304" pitchFamily="18" charset="0"/>
              </a:rPr>
              <a:t>					</a:t>
            </a:r>
            <a:r>
              <a:rPr lang="zh-CN" altLang="en-US" sz="1600" dirty="0">
                <a:solidFill>
                  <a:schemeClr val="accent2"/>
                </a:solidFill>
                <a:latin typeface="Times New Roman" panose="02020603050405020304" pitchFamily="18" charset="0"/>
                <a:ea typeface="+mj-ea"/>
                <a:cs typeface="Times New Roman" panose="02020603050405020304" pitchFamily="18" charset="0"/>
              </a:rPr>
              <a:t>损失函数</a:t>
            </a:r>
            <a:r>
              <a:rPr lang="en-US" altLang="zh-CN" sz="1600" dirty="0">
                <a:solidFill>
                  <a:schemeClr val="accent2"/>
                </a:solidFill>
                <a:latin typeface="Times New Roman" panose="02020603050405020304" pitchFamily="18" charset="0"/>
                <a:ea typeface="+mj-ea"/>
                <a:cs typeface="Times New Roman" panose="02020603050405020304" pitchFamily="18" charset="0"/>
              </a:rPr>
              <a:t>(CE</a:t>
            </a:r>
            <a:r>
              <a:rPr lang="zh-CN" altLang="en-US" sz="1600" dirty="0">
                <a:solidFill>
                  <a:schemeClr val="accent2"/>
                </a:solidFill>
                <a:latin typeface="Times New Roman" panose="02020603050405020304" pitchFamily="18" charset="0"/>
                <a:ea typeface="+mj-ea"/>
                <a:cs typeface="Times New Roman" panose="02020603050405020304" pitchFamily="18" charset="0"/>
              </a:rPr>
              <a:t>的变换</a:t>
            </a:r>
            <a:r>
              <a:rPr lang="en-US" altLang="zh-CN" sz="1600" dirty="0">
                <a:solidFill>
                  <a:schemeClr val="accent2"/>
                </a:solidFill>
                <a:latin typeface="Times New Roman" panose="02020603050405020304" pitchFamily="18" charset="0"/>
                <a:ea typeface="+mj-ea"/>
                <a:cs typeface="Times New Roman" panose="02020603050405020304" pitchFamily="18" charset="0"/>
              </a:rPr>
              <a:t>)</a:t>
            </a:r>
          </a:p>
          <a:p>
            <a:pPr marL="0" indent="0">
              <a:buNone/>
            </a:pPr>
            <a:r>
              <a:rPr lang="en-US" altLang="zh-CN" sz="1600" dirty="0">
                <a:solidFill>
                  <a:schemeClr val="accent2"/>
                </a:solidFill>
                <a:latin typeface="Times New Roman" panose="02020603050405020304" pitchFamily="18" charset="0"/>
                <a:ea typeface="+mj-ea"/>
                <a:cs typeface="Times New Roman" panose="02020603050405020304" pitchFamily="18" charset="0"/>
              </a:rPr>
              <a:t>			</a:t>
            </a:r>
            <a:r>
              <a:rPr lang="zh-CN" altLang="en-US" sz="1600" dirty="0">
                <a:solidFill>
                  <a:schemeClr val="accent2"/>
                </a:solidFill>
                <a:latin typeface="Times New Roman" panose="02020603050405020304" pitchFamily="18" charset="0"/>
                <a:ea typeface="+mj-ea"/>
                <a:cs typeface="Times New Roman" panose="02020603050405020304" pitchFamily="18" charset="0"/>
              </a:rPr>
              <a:t>模型屏蔽噪声</a:t>
            </a:r>
            <a:r>
              <a:rPr lang="en-US" altLang="zh-CN" sz="1600" dirty="0">
                <a:solidFill>
                  <a:schemeClr val="accent2"/>
                </a:solidFill>
                <a:latin typeface="Times New Roman" panose="02020603050405020304" pitchFamily="18" charset="0"/>
                <a:ea typeface="+mj-ea"/>
                <a:cs typeface="Times New Roman" panose="02020603050405020304" pitchFamily="18" charset="0"/>
              </a:rPr>
              <a:t>	</a:t>
            </a:r>
          </a:p>
          <a:p>
            <a:pPr marL="0" indent="0">
              <a:buNone/>
            </a:pPr>
            <a:r>
              <a:rPr lang="en-US" altLang="zh-CN" sz="1600" dirty="0">
                <a:solidFill>
                  <a:schemeClr val="accent2"/>
                </a:solidFill>
                <a:latin typeface="Times New Roman" panose="02020603050405020304" pitchFamily="18" charset="0"/>
                <a:ea typeface="+mj-ea"/>
                <a:cs typeface="Times New Roman" panose="02020603050405020304" pitchFamily="18" charset="0"/>
              </a:rPr>
              <a:t>					</a:t>
            </a:r>
            <a:r>
              <a:rPr lang="en-US" altLang="zh-CN" sz="1600" b="1" dirty="0">
                <a:solidFill>
                  <a:schemeClr val="accent2"/>
                </a:solidFill>
                <a:latin typeface="Times New Roman" panose="02020603050405020304" pitchFamily="18" charset="0"/>
                <a:ea typeface="+mj-ea"/>
                <a:cs typeface="Times New Roman" panose="02020603050405020304" pitchFamily="18" charset="0"/>
              </a:rPr>
              <a:t>GAN, Meta, SSL</a:t>
            </a:r>
            <a:endParaRPr lang="en-US" altLang="zh-CN" sz="1600" dirty="0">
              <a:solidFill>
                <a:schemeClr val="accent2"/>
              </a:solidFill>
              <a:latin typeface="Times New Roman" panose="02020603050405020304" pitchFamily="18" charset="0"/>
              <a:ea typeface="+mj-ea"/>
              <a:cs typeface="Times New Roman" panose="02020603050405020304" pitchFamily="18" charset="0"/>
            </a:endParaRPr>
          </a:p>
          <a:p>
            <a:pPr marL="0" indent="0">
              <a:buNone/>
            </a:pPr>
            <a:r>
              <a:rPr lang="zh-CN" altLang="en-US" sz="1600" dirty="0">
                <a:solidFill>
                  <a:schemeClr val="accent2"/>
                </a:solidFill>
                <a:latin typeface="Times New Roman" panose="02020603050405020304" pitchFamily="18" charset="0"/>
                <a:ea typeface="+mj-ea"/>
                <a:cs typeface="Times New Roman" panose="02020603050405020304" pitchFamily="18" charset="0"/>
              </a:rPr>
              <a:t>过拟合</a:t>
            </a:r>
            <a:r>
              <a:rPr lang="en-US" altLang="zh-CN" sz="1600" dirty="0">
                <a:solidFill>
                  <a:schemeClr val="accent2"/>
                </a:solidFill>
                <a:latin typeface="Times New Roman" panose="02020603050405020304" pitchFamily="18" charset="0"/>
                <a:ea typeface="+mj-ea"/>
                <a:cs typeface="Times New Roman" panose="02020603050405020304" pitchFamily="18" charset="0"/>
              </a:rPr>
              <a:t>		</a:t>
            </a:r>
            <a:r>
              <a:rPr lang="zh-CN" altLang="en-US" sz="1600" dirty="0">
                <a:solidFill>
                  <a:schemeClr val="accent2"/>
                </a:solidFill>
                <a:latin typeface="Times New Roman" panose="02020603050405020304" pitchFamily="18" charset="0"/>
                <a:ea typeface="+mj-ea"/>
                <a:cs typeface="Times New Roman" panose="02020603050405020304" pitchFamily="18" charset="0"/>
              </a:rPr>
              <a:t>正则化</a:t>
            </a:r>
            <a:endParaRPr lang="en-US" altLang="zh-CN" sz="1600" dirty="0">
              <a:solidFill>
                <a:schemeClr val="accent2"/>
              </a:solidFill>
              <a:latin typeface="Times New Roman" panose="02020603050405020304" pitchFamily="18" charset="0"/>
              <a:ea typeface="+mj-ea"/>
              <a:cs typeface="Times New Roman" panose="02020603050405020304" pitchFamily="18" charset="0"/>
            </a:endParaRPr>
          </a:p>
          <a:p>
            <a:pPr marL="0" indent="0">
              <a:buNone/>
            </a:pPr>
            <a:r>
              <a:rPr lang="en-US" altLang="zh-CN" sz="1600" dirty="0">
                <a:solidFill>
                  <a:schemeClr val="accent2"/>
                </a:solidFill>
                <a:latin typeface="Times New Roman" panose="02020603050405020304" pitchFamily="18" charset="0"/>
                <a:ea typeface="+mj-ea"/>
                <a:cs typeface="Times New Roman" panose="02020603050405020304" pitchFamily="18" charset="0"/>
              </a:rPr>
              <a:t>					</a:t>
            </a:r>
            <a:r>
              <a:rPr lang="zh-CN" altLang="en-US" sz="1600" dirty="0">
                <a:solidFill>
                  <a:schemeClr val="accent2"/>
                </a:solidFill>
                <a:latin typeface="Times New Roman" panose="02020603050405020304" pitchFamily="18" charset="0"/>
                <a:ea typeface="+mj-ea"/>
                <a:cs typeface="Times New Roman" panose="02020603050405020304" pitchFamily="18" charset="0"/>
              </a:rPr>
              <a:t>模仿 </a:t>
            </a:r>
            <a:r>
              <a:rPr lang="en-US" altLang="zh-CN" sz="1600" dirty="0">
                <a:solidFill>
                  <a:schemeClr val="accent2"/>
                </a:solidFill>
                <a:latin typeface="Times New Roman" panose="02020603050405020304" pitchFamily="18" charset="0"/>
                <a:ea typeface="+mj-ea"/>
                <a:cs typeface="Times New Roman" panose="02020603050405020304" pitchFamily="18" charset="0"/>
              </a:rPr>
              <a:t>—— </a:t>
            </a:r>
            <a:r>
              <a:rPr lang="zh-CN" altLang="en-US" sz="1600" dirty="0">
                <a:solidFill>
                  <a:schemeClr val="accent2"/>
                </a:solidFill>
                <a:latin typeface="Times New Roman" panose="02020603050405020304" pitchFamily="18" charset="0"/>
                <a:ea typeface="+mj-ea"/>
                <a:cs typeface="Times New Roman" panose="02020603050405020304" pitchFamily="18" charset="0"/>
              </a:rPr>
              <a:t>噪声过程</a:t>
            </a:r>
            <a:r>
              <a:rPr lang="en-US" altLang="zh-CN" sz="1600" dirty="0">
                <a:solidFill>
                  <a:schemeClr val="accent2"/>
                </a:solidFill>
                <a:latin typeface="Times New Roman" panose="02020603050405020304" pitchFamily="18" charset="0"/>
                <a:ea typeface="+mj-ea"/>
                <a:cs typeface="Times New Roman" panose="02020603050405020304" pitchFamily="18" charset="0"/>
              </a:rPr>
              <a:t>(</a:t>
            </a:r>
            <a:r>
              <a:rPr lang="zh-CN" altLang="en-US" sz="1600" dirty="0">
                <a:solidFill>
                  <a:schemeClr val="accent2"/>
                </a:solidFill>
                <a:latin typeface="Times New Roman" panose="02020603050405020304" pitchFamily="18" charset="0"/>
                <a:ea typeface="+mj-ea"/>
                <a:cs typeface="Times New Roman" panose="02020603050405020304" pitchFamily="18" charset="0"/>
              </a:rPr>
              <a:t>自适应层</a:t>
            </a:r>
            <a:r>
              <a:rPr lang="en-US" altLang="zh-CN" sz="1600" dirty="0">
                <a:solidFill>
                  <a:schemeClr val="accent2"/>
                </a:solidFill>
                <a:latin typeface="Times New Roman" panose="02020603050405020304" pitchFamily="18" charset="0"/>
                <a:ea typeface="+mj-ea"/>
                <a:cs typeface="Times New Roman" panose="02020603050405020304" pitchFamily="18" charset="0"/>
              </a:rPr>
              <a:t>)</a:t>
            </a:r>
          </a:p>
          <a:p>
            <a:pPr marL="0" indent="0">
              <a:buNone/>
            </a:pPr>
            <a:r>
              <a:rPr lang="en-US" altLang="zh-CN" sz="1600" dirty="0">
                <a:solidFill>
                  <a:schemeClr val="accent2"/>
                </a:solidFill>
                <a:latin typeface="Times New Roman" panose="02020603050405020304" pitchFamily="18" charset="0"/>
                <a:ea typeface="+mj-ea"/>
                <a:cs typeface="Times New Roman" panose="02020603050405020304" pitchFamily="18" charset="0"/>
              </a:rPr>
              <a:t>			</a:t>
            </a:r>
            <a:r>
              <a:rPr lang="zh-CN" altLang="en-US" sz="1600" dirty="0">
                <a:solidFill>
                  <a:schemeClr val="accent2"/>
                </a:solidFill>
                <a:latin typeface="Times New Roman" panose="02020603050405020304" pitchFamily="18" charset="0"/>
                <a:ea typeface="+mj-ea"/>
                <a:cs typeface="Times New Roman" panose="02020603050405020304" pitchFamily="18" charset="0"/>
              </a:rPr>
              <a:t>模型学到噪声</a:t>
            </a:r>
            <a:endParaRPr lang="en-US" altLang="zh-CN" sz="1600" dirty="0">
              <a:solidFill>
                <a:schemeClr val="accent2"/>
              </a:solidFill>
              <a:latin typeface="Times New Roman" panose="02020603050405020304" pitchFamily="18" charset="0"/>
              <a:ea typeface="+mj-ea"/>
              <a:cs typeface="Times New Roman" panose="02020603050405020304" pitchFamily="18" charset="0"/>
            </a:endParaRPr>
          </a:p>
          <a:p>
            <a:pPr marL="0" indent="0">
              <a:buNone/>
            </a:pPr>
            <a:r>
              <a:rPr lang="en-US" altLang="zh-CN" sz="1600" dirty="0">
                <a:solidFill>
                  <a:schemeClr val="accent2"/>
                </a:solidFill>
                <a:latin typeface="Times New Roman" panose="02020603050405020304" pitchFamily="18" charset="0"/>
                <a:ea typeface="+mj-ea"/>
                <a:cs typeface="Times New Roman" panose="02020603050405020304" pitchFamily="18" charset="0"/>
              </a:rPr>
              <a:t>					</a:t>
            </a:r>
            <a:r>
              <a:rPr lang="zh-CN" altLang="en-US" sz="1600" dirty="0">
                <a:solidFill>
                  <a:schemeClr val="accent2"/>
                </a:solidFill>
                <a:latin typeface="Times New Roman" panose="02020603050405020304" pitchFamily="18" charset="0"/>
                <a:ea typeface="+mj-ea"/>
                <a:cs typeface="Times New Roman" panose="02020603050405020304" pitchFamily="18" charset="0"/>
              </a:rPr>
              <a:t>摒弃 </a:t>
            </a:r>
            <a:r>
              <a:rPr lang="en-US" altLang="zh-CN" sz="1600" dirty="0">
                <a:solidFill>
                  <a:schemeClr val="accent2"/>
                </a:solidFill>
                <a:latin typeface="Times New Roman" panose="02020603050405020304" pitchFamily="18" charset="0"/>
                <a:ea typeface="+mj-ea"/>
                <a:cs typeface="Times New Roman" panose="02020603050405020304" pitchFamily="18" charset="0"/>
              </a:rPr>
              <a:t>—— </a:t>
            </a:r>
            <a:r>
              <a:rPr lang="zh-CN" altLang="en-US" sz="1600" dirty="0">
                <a:solidFill>
                  <a:schemeClr val="accent2"/>
                </a:solidFill>
                <a:latin typeface="Times New Roman" panose="02020603050405020304" pitchFamily="18" charset="0"/>
                <a:ea typeface="+mj-ea"/>
                <a:cs typeface="Times New Roman" panose="02020603050405020304" pitchFamily="18" charset="0"/>
              </a:rPr>
              <a:t>标签分布</a:t>
            </a:r>
            <a:r>
              <a:rPr lang="en-US" altLang="zh-CN" sz="1600" dirty="0">
                <a:solidFill>
                  <a:schemeClr val="accent2"/>
                </a:solidFill>
                <a:latin typeface="Times New Roman" panose="02020603050405020304" pitchFamily="18" charset="0"/>
                <a:ea typeface="+mj-ea"/>
                <a:cs typeface="Times New Roman" panose="02020603050405020304" pitchFamily="18" charset="0"/>
              </a:rPr>
              <a:t>(</a:t>
            </a:r>
            <a:r>
              <a:rPr lang="zh-CN" altLang="en-US" sz="1600" dirty="0">
                <a:solidFill>
                  <a:schemeClr val="accent2"/>
                </a:solidFill>
                <a:latin typeface="Times New Roman" panose="02020603050405020304" pitchFamily="18" charset="0"/>
                <a:ea typeface="+mj-ea"/>
                <a:cs typeface="Times New Roman" panose="02020603050405020304" pitchFamily="18" charset="0"/>
              </a:rPr>
              <a:t>样本求真</a:t>
            </a:r>
            <a:r>
              <a:rPr lang="en-US" altLang="zh-CN" sz="1600" dirty="0">
                <a:solidFill>
                  <a:schemeClr val="accent2"/>
                </a:solidFill>
                <a:latin typeface="Times New Roman" panose="02020603050405020304" pitchFamily="18" charset="0"/>
                <a:ea typeface="+mj-ea"/>
                <a:cs typeface="Times New Roman" panose="02020603050405020304" pitchFamily="18" charset="0"/>
              </a:rPr>
              <a:t>)</a:t>
            </a:r>
          </a:p>
          <a:p>
            <a:endParaRPr lang="en-US" altLang="zh-CN" sz="16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Ø"/>
            </a:pPr>
            <a:r>
              <a:rPr lang="zh-CN" altLang="en-US" sz="1600" dirty="0">
                <a:latin typeface="Times New Roman" panose="02020603050405020304" pitchFamily="18" charset="0"/>
                <a:ea typeface="+mj-ea"/>
                <a:cs typeface="Times New Roman" panose="02020603050405020304" pitchFamily="18" charset="0"/>
              </a:rPr>
              <a:t>多标签数据，长尾数据让学习更加困难，结合其他技术提高网络性能；</a:t>
            </a:r>
            <a:endParaRPr lang="en-US" altLang="zh-CN" sz="16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Ø"/>
            </a:pPr>
            <a:r>
              <a:rPr lang="zh-CN" altLang="en-US" sz="1600" dirty="0">
                <a:latin typeface="Times New Roman" panose="02020603050405020304" pitchFamily="18" charset="0"/>
                <a:ea typeface="+mj-ea"/>
                <a:cs typeface="Times New Roman" panose="02020603050405020304" pitchFamily="18" charset="0"/>
              </a:rPr>
              <a:t>是否存在关于</a:t>
            </a:r>
            <a:r>
              <a:rPr lang="en-US" altLang="zh-CN" sz="1600" dirty="0" err="1">
                <a:latin typeface="Times New Roman" panose="02020603050405020304" pitchFamily="18" charset="0"/>
                <a:ea typeface="+mj-ea"/>
                <a:cs typeface="Times New Roman" panose="02020603050405020304" pitchFamily="18" charset="0"/>
              </a:rPr>
              <a:t>CELoss</a:t>
            </a:r>
            <a:r>
              <a:rPr lang="zh-CN" altLang="en-US" sz="1600" dirty="0">
                <a:latin typeface="Times New Roman" panose="02020603050405020304" pitchFamily="18" charset="0"/>
                <a:ea typeface="+mj-ea"/>
                <a:cs typeface="Times New Roman" panose="02020603050405020304" pitchFamily="18" charset="0"/>
              </a:rPr>
              <a:t>变换的统一表示，并可以用神经网络来学习相关参数；</a:t>
            </a:r>
            <a:endParaRPr lang="en-US" altLang="zh-CN" sz="1600" dirty="0">
              <a:latin typeface="Times New Roman" panose="02020603050405020304" pitchFamily="18" charset="0"/>
              <a:ea typeface="+mj-ea"/>
              <a:cs typeface="Times New Roman" panose="02020603050405020304" pitchFamily="18" charset="0"/>
            </a:endParaRPr>
          </a:p>
          <a:p>
            <a:pPr>
              <a:lnSpc>
                <a:spcPct val="110000"/>
              </a:lnSpc>
              <a:buFont typeface="Wingdings" panose="05000000000000000000" pitchFamily="2" charset="2"/>
              <a:buChar char="Ø"/>
            </a:pPr>
            <a:r>
              <a:rPr lang="zh-CN" altLang="en-US" sz="1600" dirty="0">
                <a:latin typeface="Times New Roman" panose="02020603050405020304" pitchFamily="18" charset="0"/>
                <a:cs typeface="Times New Roman" panose="02020603050405020304" pitchFamily="18" charset="0"/>
              </a:rPr>
              <a:t>训练一个鲁棒的网络往往消耗更多数据，无标签数据可以替代来训练对抗鲁棒的模型。</a:t>
            </a:r>
            <a:endParaRPr lang="en-US" altLang="zh-CN" sz="1600" dirty="0">
              <a:latin typeface="Times New Roman" panose="02020603050405020304" pitchFamily="18" charset="0"/>
              <a:cs typeface="Times New Roman" panose="02020603050405020304" pitchFamily="18" charset="0"/>
            </a:endParaRPr>
          </a:p>
          <a:p>
            <a:pPr marL="0" indent="0">
              <a:lnSpc>
                <a:spcPct val="110000"/>
              </a:lnSpc>
              <a:buNone/>
            </a:pPr>
            <a:r>
              <a:rPr lang="en-US" altLang="zh-CN" sz="1600" i="1" u="sng" dirty="0">
                <a:latin typeface="Times New Roman" panose="02020603050405020304" pitchFamily="18" charset="0"/>
                <a:cs typeface="Times New Roman" panose="02020603050405020304" pitchFamily="18" charset="0"/>
              </a:rPr>
              <a:t>Are labels required for improving adversarial robustness, </a:t>
            </a:r>
            <a:r>
              <a:rPr lang="en-US" altLang="zh-CN" sz="1600" i="1" u="sng" dirty="0" err="1">
                <a:latin typeface="Times New Roman" panose="02020603050405020304" pitchFamily="18" charset="0"/>
                <a:cs typeface="Times New Roman" panose="02020603050405020304" pitchFamily="18" charset="0"/>
              </a:rPr>
              <a:t>NeurIPS</a:t>
            </a:r>
            <a:r>
              <a:rPr lang="en-US" altLang="zh-CN" sz="1600" i="1" u="sng" dirty="0">
                <a:latin typeface="Times New Roman" panose="02020603050405020304" pitchFamily="18" charset="0"/>
                <a:cs typeface="Times New Roman" panose="02020603050405020304" pitchFamily="18" charset="0"/>
              </a:rPr>
              <a:t>, 2019</a:t>
            </a:r>
          </a:p>
          <a:p>
            <a:pPr marL="0" indent="0">
              <a:lnSpc>
                <a:spcPct val="110000"/>
              </a:lnSpc>
              <a:buNone/>
            </a:pPr>
            <a:r>
              <a:rPr lang="en-US" altLang="zh-CN" sz="1600" i="1" u="sng" dirty="0">
                <a:latin typeface="Times New Roman" panose="02020603050405020304" pitchFamily="18" charset="0"/>
                <a:cs typeface="Times New Roman" panose="02020603050405020304" pitchFamily="18" charset="0"/>
              </a:rPr>
              <a:t>Wasserstein adversarial regularization (WAR) on label noise, ICLR, 2020</a:t>
            </a:r>
          </a:p>
          <a:p>
            <a:pPr marL="0" indent="0">
              <a:lnSpc>
                <a:spcPct val="110000"/>
              </a:lnSpc>
              <a:buNone/>
            </a:pPr>
            <a:r>
              <a:rPr lang="en-US" altLang="zh-CN" sz="1600" i="1" u="sng" dirty="0">
                <a:latin typeface="Times New Roman" panose="02020603050405020304" pitchFamily="18" charset="0"/>
                <a:cs typeface="Times New Roman" panose="02020603050405020304" pitchFamily="18" charset="0"/>
              </a:rPr>
              <a:t>Self-training with Noisy Student improves ImageNet classification,</a:t>
            </a:r>
            <a:r>
              <a:rPr lang="zh-CN" altLang="en-US" sz="1600" i="1" u="sng" dirty="0">
                <a:latin typeface="Times New Roman" panose="02020603050405020304" pitchFamily="18" charset="0"/>
                <a:cs typeface="Times New Roman" panose="02020603050405020304" pitchFamily="18" charset="0"/>
              </a:rPr>
              <a:t> </a:t>
            </a:r>
            <a:r>
              <a:rPr lang="en-US" altLang="zh-CN" sz="1600" i="1" u="sng" dirty="0">
                <a:latin typeface="Times New Roman" panose="02020603050405020304" pitchFamily="18" charset="0"/>
                <a:cs typeface="Times New Roman" panose="02020603050405020304" pitchFamily="18" charset="0"/>
              </a:rPr>
              <a:t>CVPR, 2020</a:t>
            </a:r>
          </a:p>
          <a:p>
            <a:pPr marL="0" indent="0">
              <a:lnSpc>
                <a:spcPct val="110000"/>
              </a:lnSpc>
              <a:buNone/>
            </a:pPr>
            <a:r>
              <a:rPr lang="en-US" altLang="zh-CN" sz="1600" i="1" u="sng" dirty="0">
                <a:latin typeface="Times New Roman" panose="02020603050405020304" pitchFamily="18" charset="0"/>
                <a:cs typeface="Times New Roman" panose="02020603050405020304" pitchFamily="18" charset="0"/>
              </a:rPr>
              <a:t>Understanding the interaction of adversarial training with noisy labels, arXiv:2102.03482, 2021</a:t>
            </a:r>
            <a:endParaRPr lang="zh-CN" altLang="en-US" sz="1600" i="1" u="sng" dirty="0">
              <a:latin typeface="Times New Roman" panose="02020603050405020304" pitchFamily="18" charset="0"/>
              <a:cs typeface="Times New Roman" panose="02020603050405020304" pitchFamily="18" charset="0"/>
            </a:endParaRPr>
          </a:p>
          <a:p>
            <a:pPr marL="0" indent="0">
              <a:buNone/>
            </a:pPr>
            <a:endParaRPr lang="zh-CN" altLang="en-US" sz="1600" dirty="0">
              <a:latin typeface="Times New Roman" panose="02020603050405020304" pitchFamily="18" charset="0"/>
              <a:ea typeface="+mj-ea"/>
              <a:cs typeface="Times New Roman" panose="02020603050405020304" pitchFamily="18" charset="0"/>
            </a:endParaRPr>
          </a:p>
        </p:txBody>
      </p:sp>
      <p:sp>
        <p:nvSpPr>
          <p:cNvPr id="6" name="标题 3">
            <a:extLst>
              <a:ext uri="{FF2B5EF4-FFF2-40B4-BE49-F238E27FC236}">
                <a16:creationId xmlns:a16="http://schemas.microsoft.com/office/drawing/2014/main" id="{9D85013C-A4EF-44C0-9E57-F0BD5952D227}"/>
              </a:ext>
            </a:extLst>
          </p:cNvPr>
          <p:cNvSpPr txBox="1">
            <a:spLocks/>
          </p:cNvSpPr>
          <p:nvPr/>
        </p:nvSpPr>
        <p:spPr>
          <a:xfrm>
            <a:off x="381740" y="377301"/>
            <a:ext cx="1142852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1.3</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小结</a:t>
            </a:r>
          </a:p>
        </p:txBody>
      </p:sp>
      <p:grpSp>
        <p:nvGrpSpPr>
          <p:cNvPr id="23" name="组合 22">
            <a:extLst>
              <a:ext uri="{FF2B5EF4-FFF2-40B4-BE49-F238E27FC236}">
                <a16:creationId xmlns:a16="http://schemas.microsoft.com/office/drawing/2014/main" id="{211B750E-E12A-4279-B848-68CF0F6B711B}"/>
              </a:ext>
            </a:extLst>
          </p:cNvPr>
          <p:cNvGrpSpPr/>
          <p:nvPr/>
        </p:nvGrpSpPr>
        <p:grpSpPr>
          <a:xfrm>
            <a:off x="1168401" y="1424882"/>
            <a:ext cx="3737783" cy="2058338"/>
            <a:chOff x="1168401" y="2023918"/>
            <a:chExt cx="3737783" cy="2058338"/>
          </a:xfrm>
        </p:grpSpPr>
        <p:cxnSp>
          <p:nvCxnSpPr>
            <p:cNvPr id="9" name="直接箭头连接符 8">
              <a:extLst>
                <a:ext uri="{FF2B5EF4-FFF2-40B4-BE49-F238E27FC236}">
                  <a16:creationId xmlns:a16="http://schemas.microsoft.com/office/drawing/2014/main" id="{C38FB713-3AB5-4B69-9638-D6C54874EF02}"/>
                </a:ext>
              </a:extLst>
            </p:cNvPr>
            <p:cNvCxnSpPr/>
            <p:nvPr/>
          </p:nvCxnSpPr>
          <p:spPr>
            <a:xfrm>
              <a:off x="1168401" y="3026064"/>
              <a:ext cx="108000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C6ECFB4-F7D8-4D0D-B8D6-5CB60B15703B}"/>
                </a:ext>
              </a:extLst>
            </p:cNvPr>
            <p:cNvCxnSpPr/>
            <p:nvPr/>
          </p:nvCxnSpPr>
          <p:spPr>
            <a:xfrm flipV="1">
              <a:off x="2772064" y="2467264"/>
              <a:ext cx="360000" cy="4320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D218C9C-6B93-4D54-8CC0-1D2608867A1D}"/>
                </a:ext>
              </a:extLst>
            </p:cNvPr>
            <p:cNvCxnSpPr/>
            <p:nvPr/>
          </p:nvCxnSpPr>
          <p:spPr>
            <a:xfrm>
              <a:off x="2781300" y="3252360"/>
              <a:ext cx="360000" cy="4320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7477009-0A93-4403-8E8E-369C631CF5D3}"/>
                </a:ext>
              </a:extLst>
            </p:cNvPr>
            <p:cNvCxnSpPr/>
            <p:nvPr/>
          </p:nvCxnSpPr>
          <p:spPr>
            <a:xfrm flipV="1">
              <a:off x="4610100" y="2023918"/>
              <a:ext cx="288000" cy="3600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1D6937-D2EF-4DBC-86DD-3C9FCE4BA307}"/>
                </a:ext>
              </a:extLst>
            </p:cNvPr>
            <p:cNvCxnSpPr/>
            <p:nvPr/>
          </p:nvCxnSpPr>
          <p:spPr>
            <a:xfrm>
              <a:off x="4613564" y="2381825"/>
              <a:ext cx="288000" cy="3600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5821846-4AF9-42A3-ACC8-EBBCCB5F34FB}"/>
                </a:ext>
              </a:extLst>
            </p:cNvPr>
            <p:cNvCxnSpPr/>
            <p:nvPr/>
          </p:nvCxnSpPr>
          <p:spPr>
            <a:xfrm flipV="1">
              <a:off x="4618184" y="3371279"/>
              <a:ext cx="288000" cy="36021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32DD680-F3EA-4DA1-9CB6-9C020079CC99}"/>
                </a:ext>
              </a:extLst>
            </p:cNvPr>
            <p:cNvCxnSpPr/>
            <p:nvPr/>
          </p:nvCxnSpPr>
          <p:spPr>
            <a:xfrm>
              <a:off x="4618184" y="3722256"/>
              <a:ext cx="288000" cy="3600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本占位符 11">
            <a:extLst>
              <a:ext uri="{FF2B5EF4-FFF2-40B4-BE49-F238E27FC236}">
                <a16:creationId xmlns:a16="http://schemas.microsoft.com/office/drawing/2014/main" id="{E2F143FF-E234-47D5-950F-D396C3C76486}"/>
              </a:ext>
            </a:extLst>
          </p:cNvPr>
          <p:cNvSpPr>
            <a:spLocks noGrp="1"/>
          </p:cNvSpPr>
          <p:nvPr>
            <p:ph type="body" sz="half" idx="2"/>
          </p:nvPr>
        </p:nvSpPr>
        <p:spPr>
          <a:xfrm>
            <a:off x="9296400" y="1066800"/>
            <a:ext cx="2430780" cy="5183808"/>
          </a:xfrm>
        </p:spPr>
        <p:txBody>
          <a:bodyPr>
            <a:normAutofit/>
          </a:bodyPr>
          <a:lstStyle/>
          <a:p>
            <a:pPr marL="342900" indent="-342900">
              <a:lnSpc>
                <a:spcPct val="100000"/>
              </a:lnSpc>
              <a:buFont typeface="+mj-lt"/>
              <a:buAutoNum type="arabicPeriod"/>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方法综述</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困难挑战</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学习方法</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健壮架构</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损失函数</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样本求真</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正则化</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u="sng" dirty="0">
                <a:latin typeface="Times New Roman" panose="02020603050405020304" pitchFamily="18" charset="0"/>
                <a:cs typeface="Times New Roman" panose="02020603050405020304" pitchFamily="18" charset="0"/>
              </a:rPr>
              <a:t>小结</a:t>
            </a:r>
            <a:endParaRPr lang="en-US" altLang="zh-CN" sz="1600" u="sng" dirty="0">
              <a:latin typeface="Times New Roman" panose="02020603050405020304" pitchFamily="18" charset="0"/>
              <a:cs typeface="Times New Roman" panose="02020603050405020304" pitchFamily="18" charset="0"/>
            </a:endParaRPr>
          </a:p>
          <a:p>
            <a:pPr marL="342900" indent="-342900">
              <a:lnSpc>
                <a:spcPct val="100000"/>
              </a:lnSpc>
              <a:buFont typeface="+mj-lt"/>
              <a:buAutoNum type="arabicPeriod"/>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医学应用</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问题推广</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1</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2</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3</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4</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小结</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en-US" altLang="zh-CN" sz="1600" u="sng"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00000"/>
              </a:lnSpc>
              <a:buFont typeface="+mj-lt"/>
              <a:buAutoNum type="arabicPeriod"/>
            </a:pP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00359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a:extLst>
              <a:ext uri="{FF2B5EF4-FFF2-40B4-BE49-F238E27FC236}">
                <a16:creationId xmlns:a16="http://schemas.microsoft.com/office/drawing/2014/main" id="{9EFE3A2E-527B-4B0D-96DC-664448E753A4}"/>
              </a:ext>
            </a:extLst>
          </p:cNvPr>
          <p:cNvSpPr txBox="1">
            <a:spLocks/>
          </p:cNvSpPr>
          <p:nvPr/>
        </p:nvSpPr>
        <p:spPr>
          <a:xfrm>
            <a:off x="381740" y="1748901"/>
            <a:ext cx="8495560" cy="473179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9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zh-CN" altLang="en-US" sz="1600" dirty="0">
                <a:latin typeface="Times New Roman" panose="02020603050405020304" pitchFamily="18" charset="0"/>
                <a:ea typeface="+mj-ea"/>
                <a:cs typeface="Times New Roman" panose="02020603050405020304" pitchFamily="18" charset="0"/>
              </a:rPr>
              <a:t>噪声标签：分类错误标签，分割粗略标签，分割不全标签。</a:t>
            </a:r>
            <a:endParaRPr lang="en-US" altLang="zh-CN" sz="1600" dirty="0">
              <a:latin typeface="Times New Roman" panose="02020603050405020304" pitchFamily="18" charset="0"/>
              <a:ea typeface="+mj-ea"/>
              <a:cs typeface="Times New Roman" panose="02020603050405020304" pitchFamily="18" charset="0"/>
            </a:endParaRPr>
          </a:p>
          <a:p>
            <a:pPr marL="0" indent="0">
              <a:buFont typeface="Garamond" pitchFamily="18" charset="0"/>
              <a:buNone/>
            </a:pPr>
            <a:endParaRPr lang="en-US" altLang="zh-CN" sz="16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Ø"/>
            </a:pPr>
            <a:r>
              <a:rPr lang="zh-CN" altLang="en-US" sz="1600" dirty="0">
                <a:latin typeface="Times New Roman" panose="02020603050405020304" pitchFamily="18" charset="0"/>
                <a:ea typeface="+mj-ea"/>
                <a:cs typeface="Times New Roman" panose="02020603050405020304" pitchFamily="18" charset="0"/>
              </a:rPr>
              <a:t>使用噪声标签可以精确分类吗？</a:t>
            </a:r>
            <a:endParaRPr lang="en-US" altLang="zh-CN" sz="16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Ø"/>
            </a:pPr>
            <a:r>
              <a:rPr lang="zh-CN" altLang="en-US" sz="1600" b="1" dirty="0">
                <a:latin typeface="Times New Roman" panose="02020603050405020304" pitchFamily="18" charset="0"/>
                <a:ea typeface="+mj-ea"/>
                <a:cs typeface="Times New Roman" panose="02020603050405020304" pitchFamily="18" charset="0"/>
              </a:rPr>
              <a:t>使用噪声</a:t>
            </a:r>
            <a:r>
              <a:rPr lang="zh-CN" altLang="en-US" sz="1600" b="1" dirty="0">
                <a:latin typeface="Times New Roman" panose="02020603050405020304" pitchFamily="18" charset="0"/>
                <a:cs typeface="Times New Roman" panose="02020603050405020304" pitchFamily="18" charset="0"/>
              </a:rPr>
              <a:t>标签</a:t>
            </a:r>
            <a:r>
              <a:rPr lang="zh-CN" altLang="en-US" sz="1600" b="1" dirty="0">
                <a:latin typeface="Times New Roman" panose="02020603050405020304" pitchFamily="18" charset="0"/>
                <a:ea typeface="+mj-ea"/>
                <a:cs typeface="Times New Roman" panose="02020603050405020304" pitchFamily="18" charset="0"/>
              </a:rPr>
              <a:t>可以准确或全面的分割吗？</a:t>
            </a:r>
            <a:endParaRPr lang="en-US" altLang="zh-CN" sz="1600" b="1"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Ø"/>
            </a:pPr>
            <a:r>
              <a:rPr lang="zh-CN" altLang="en-US" sz="1600" dirty="0">
                <a:latin typeface="Times New Roman" panose="02020603050405020304" pitchFamily="18" charset="0"/>
                <a:ea typeface="+mj-ea"/>
                <a:cs typeface="Times New Roman" panose="02020603050405020304" pitchFamily="18" charset="0"/>
              </a:rPr>
              <a:t>使用不准确或不全面的分割可以精确分类吗？</a:t>
            </a:r>
            <a:endParaRPr lang="en-US" altLang="zh-CN" sz="1600" dirty="0">
              <a:latin typeface="Times New Roman" panose="02020603050405020304" pitchFamily="18" charset="0"/>
              <a:ea typeface="+mj-ea"/>
              <a:cs typeface="Times New Roman" panose="02020603050405020304" pitchFamily="18" charset="0"/>
            </a:endParaRPr>
          </a:p>
          <a:p>
            <a:pPr marL="0" indent="0">
              <a:buFont typeface="Garamond" pitchFamily="18" charset="0"/>
              <a:buNone/>
            </a:pPr>
            <a:r>
              <a:rPr lang="en-US" altLang="zh-CN" sz="1600" dirty="0">
                <a:latin typeface="Times New Roman" panose="02020603050405020304" pitchFamily="18" charset="0"/>
                <a:ea typeface="+mj-ea"/>
                <a:cs typeface="Times New Roman" panose="02020603050405020304" pitchFamily="18" charset="0"/>
              </a:rPr>
              <a:t>				</a:t>
            </a:r>
            <a:endParaRPr lang="en-US" altLang="zh-CN" sz="1600" dirty="0">
              <a:solidFill>
                <a:schemeClr val="accent2"/>
              </a:solidFill>
              <a:latin typeface="Times New Roman" panose="02020603050405020304" pitchFamily="18" charset="0"/>
              <a:ea typeface="+mj-ea"/>
              <a:cs typeface="Times New Roman" panose="02020603050405020304" pitchFamily="18" charset="0"/>
            </a:endParaRPr>
          </a:p>
          <a:p>
            <a:pPr marL="0" indent="0">
              <a:buNone/>
            </a:pPr>
            <a:r>
              <a:rPr lang="zh-CN" altLang="en-US" sz="1600" dirty="0">
                <a:solidFill>
                  <a:schemeClr val="accent2"/>
                </a:solidFill>
                <a:latin typeface="Times New Roman" panose="02020603050405020304" pitchFamily="18" charset="0"/>
                <a:ea typeface="+mj-ea"/>
                <a:cs typeface="Times New Roman" panose="02020603050405020304" pitchFamily="18" charset="0"/>
              </a:rPr>
              <a:t>正则化</a:t>
            </a:r>
            <a:endParaRPr lang="en-US" altLang="zh-CN" sz="1600" dirty="0">
              <a:solidFill>
                <a:schemeClr val="accent2"/>
              </a:solidFill>
              <a:latin typeface="Times New Roman" panose="02020603050405020304" pitchFamily="18" charset="0"/>
              <a:ea typeface="+mj-ea"/>
              <a:cs typeface="Times New Roman" panose="02020603050405020304" pitchFamily="18" charset="0"/>
            </a:endParaRPr>
          </a:p>
          <a:p>
            <a:pPr marL="0" indent="0">
              <a:buNone/>
            </a:pPr>
            <a:r>
              <a:rPr lang="zh-CN" altLang="en-US" sz="1600" dirty="0">
                <a:solidFill>
                  <a:schemeClr val="accent2"/>
                </a:solidFill>
                <a:latin typeface="Times New Roman" panose="02020603050405020304" pitchFamily="18" charset="0"/>
                <a:ea typeface="+mj-ea"/>
                <a:cs typeface="Times New Roman" panose="02020603050405020304" pitchFamily="18" charset="0"/>
              </a:rPr>
              <a:t>损失函数</a:t>
            </a:r>
            <a:endParaRPr lang="en-US" altLang="zh-CN" sz="1600" dirty="0">
              <a:solidFill>
                <a:schemeClr val="accent2"/>
              </a:solidFill>
              <a:latin typeface="Times New Roman" panose="02020603050405020304" pitchFamily="18" charset="0"/>
              <a:ea typeface="+mj-ea"/>
              <a:cs typeface="Times New Roman" panose="02020603050405020304" pitchFamily="18" charset="0"/>
            </a:endParaRPr>
          </a:p>
          <a:p>
            <a:pPr marL="0" indent="0">
              <a:buNone/>
            </a:pPr>
            <a:r>
              <a:rPr lang="zh-CN" altLang="en-US" sz="1600" dirty="0">
                <a:solidFill>
                  <a:schemeClr val="accent2"/>
                </a:solidFill>
                <a:latin typeface="Times New Roman" panose="02020603050405020304" pitchFamily="18" charset="0"/>
                <a:cs typeface="Times New Roman" panose="02020603050405020304" pitchFamily="18" charset="0"/>
              </a:rPr>
              <a:t>标签分布</a:t>
            </a:r>
            <a:endParaRPr lang="en-US" altLang="zh-CN" sz="1600" dirty="0">
              <a:solidFill>
                <a:schemeClr val="accent2"/>
              </a:solidFill>
              <a:latin typeface="Times New Roman" panose="02020603050405020304" pitchFamily="18" charset="0"/>
              <a:cs typeface="Times New Roman" panose="02020603050405020304" pitchFamily="18" charset="0"/>
            </a:endParaRPr>
          </a:p>
          <a:p>
            <a:pPr marL="0" indent="0">
              <a:buNone/>
            </a:pPr>
            <a:r>
              <a:rPr lang="en-US" altLang="zh-CN" sz="1600" b="1" dirty="0">
                <a:solidFill>
                  <a:schemeClr val="accent2"/>
                </a:solidFill>
                <a:latin typeface="Times New Roman" panose="02020603050405020304" pitchFamily="18" charset="0"/>
                <a:ea typeface="+mj-ea"/>
                <a:cs typeface="Times New Roman" panose="02020603050405020304" pitchFamily="18" charset="0"/>
              </a:rPr>
              <a:t>GAN</a:t>
            </a:r>
            <a:endParaRPr lang="en-US" altLang="zh-CN" sz="1600" dirty="0">
              <a:solidFill>
                <a:schemeClr val="accent2"/>
              </a:solidFill>
              <a:latin typeface="Times New Roman" panose="02020603050405020304" pitchFamily="18" charset="0"/>
              <a:ea typeface="+mj-ea"/>
              <a:cs typeface="Times New Roman" panose="02020603050405020304" pitchFamily="18" charset="0"/>
            </a:endParaRPr>
          </a:p>
          <a:p>
            <a:pPr marL="0" indent="0">
              <a:buNone/>
            </a:pPr>
            <a:r>
              <a:rPr lang="en-US" altLang="zh-CN" sz="1600" b="1" dirty="0">
                <a:solidFill>
                  <a:schemeClr val="accent2"/>
                </a:solidFill>
                <a:latin typeface="Times New Roman" panose="02020603050405020304" pitchFamily="18" charset="0"/>
                <a:ea typeface="+mj-ea"/>
                <a:cs typeface="Times New Roman" panose="02020603050405020304" pitchFamily="18" charset="0"/>
              </a:rPr>
              <a:t>Meta</a:t>
            </a:r>
            <a:endParaRPr lang="en-US" altLang="zh-CN" sz="1600" dirty="0">
              <a:solidFill>
                <a:schemeClr val="accent2"/>
              </a:solidFill>
              <a:latin typeface="Times New Roman" panose="02020603050405020304" pitchFamily="18" charset="0"/>
              <a:ea typeface="+mj-ea"/>
              <a:cs typeface="Times New Roman" panose="02020603050405020304" pitchFamily="18" charset="0"/>
            </a:endParaRPr>
          </a:p>
          <a:p>
            <a:pPr marL="0" indent="0">
              <a:buNone/>
            </a:pPr>
            <a:r>
              <a:rPr lang="en-US" altLang="zh-CN" sz="1600" b="1" dirty="0">
                <a:solidFill>
                  <a:schemeClr val="accent2"/>
                </a:solidFill>
                <a:latin typeface="Times New Roman" panose="02020603050405020304" pitchFamily="18" charset="0"/>
                <a:ea typeface="+mj-ea"/>
                <a:cs typeface="Times New Roman" panose="02020603050405020304" pitchFamily="18" charset="0"/>
              </a:rPr>
              <a:t>SSL</a:t>
            </a:r>
          </a:p>
          <a:p>
            <a:pPr marL="0" indent="0">
              <a:buFont typeface="Garamond" pitchFamily="18" charset="0"/>
              <a:buNone/>
            </a:pPr>
            <a:endParaRPr lang="zh-CN" altLang="en-US" sz="1600" dirty="0">
              <a:latin typeface="Times New Roman" panose="02020603050405020304" pitchFamily="18" charset="0"/>
              <a:ea typeface="+mj-ea"/>
              <a:cs typeface="Times New Roman" panose="02020603050405020304" pitchFamily="18" charset="0"/>
            </a:endParaRPr>
          </a:p>
        </p:txBody>
      </p:sp>
      <p:sp>
        <p:nvSpPr>
          <p:cNvPr id="11" name="标题 10">
            <a:extLst>
              <a:ext uri="{FF2B5EF4-FFF2-40B4-BE49-F238E27FC236}">
                <a16:creationId xmlns:a16="http://schemas.microsoft.com/office/drawing/2014/main" id="{FFD8269A-860C-4554-9BEC-F669578C61AF}"/>
              </a:ext>
            </a:extLst>
          </p:cNvPr>
          <p:cNvSpPr>
            <a:spLocks noGrp="1"/>
          </p:cNvSpPr>
          <p:nvPr>
            <p:ph type="title"/>
          </p:nvPr>
        </p:nvSpPr>
        <p:spPr>
          <a:xfrm>
            <a:off x="9296400" y="607392"/>
            <a:ext cx="2430780" cy="459408"/>
          </a:xfrm>
        </p:spPr>
        <p:txBody>
          <a:bodyPr>
            <a:normAutofit/>
          </a:bodyPr>
          <a:lstStyle/>
          <a:p>
            <a:pPr algn="dist"/>
            <a:r>
              <a:rPr lang="zh-CN" altLang="en-US" sz="2000" dirty="0">
                <a:latin typeface="华文中宋" panose="02010600040101010101" pitchFamily="2" charset="-122"/>
                <a:ea typeface="华文中宋" panose="02010600040101010101" pitchFamily="2" charset="-122"/>
              </a:rPr>
              <a:t>从嘈杂标签中学习</a:t>
            </a:r>
          </a:p>
        </p:txBody>
      </p:sp>
      <p:sp>
        <p:nvSpPr>
          <p:cNvPr id="7" name="文本占位符 11">
            <a:extLst>
              <a:ext uri="{FF2B5EF4-FFF2-40B4-BE49-F238E27FC236}">
                <a16:creationId xmlns:a16="http://schemas.microsoft.com/office/drawing/2014/main" id="{2AD9DB43-F767-4CF9-9675-04D9F7B431E8}"/>
              </a:ext>
            </a:extLst>
          </p:cNvPr>
          <p:cNvSpPr>
            <a:spLocks noGrp="1"/>
          </p:cNvSpPr>
          <p:nvPr>
            <p:ph type="body" sz="half" idx="2"/>
          </p:nvPr>
        </p:nvSpPr>
        <p:spPr>
          <a:xfrm>
            <a:off x="9296400" y="1066800"/>
            <a:ext cx="2430780" cy="5183808"/>
          </a:xfrm>
        </p:spPr>
        <p:txBody>
          <a:bodyPr>
            <a:normAutofit/>
          </a:bodyPr>
          <a:lstStyle/>
          <a:p>
            <a:pPr marL="342900" indent="-342900">
              <a:lnSpc>
                <a:spcPct val="100000"/>
              </a:lnSpc>
              <a:buFont typeface="+mj-lt"/>
              <a:buAutoNum type="arabicPeriod"/>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方法综述</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困难挑战</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学习方法</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健壮架构</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损失函数</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样本求真</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正则化</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小结</a:t>
            </a:r>
            <a:endParaRPr lang="en-US" altLang="zh-CN" sz="1600" dirty="0">
              <a:latin typeface="Times New Roman" panose="02020603050405020304" pitchFamily="18" charset="0"/>
              <a:cs typeface="Times New Roman" panose="02020603050405020304" pitchFamily="18" charset="0"/>
            </a:endParaRPr>
          </a:p>
          <a:p>
            <a:pPr marL="342900" indent="-342900">
              <a:lnSpc>
                <a:spcPct val="100000"/>
              </a:lnSpc>
              <a:buFont typeface="+mj-lt"/>
              <a:buAutoNum type="arabicPeriod"/>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医学应用</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800100" lvl="1" indent="-342900">
              <a:buFont typeface="+mj-lt"/>
              <a:buAutoNum type="arabicPeriod"/>
            </a:pPr>
            <a:r>
              <a:rPr lang="zh-CN" altLang="en-US" sz="1600" u="sng" dirty="0">
                <a:latin typeface="Times New Roman" panose="02020603050405020304" pitchFamily="18" charset="0"/>
                <a:cs typeface="Times New Roman" panose="02020603050405020304" pitchFamily="18" charset="0"/>
              </a:rPr>
              <a:t>问题推广</a:t>
            </a:r>
            <a:endParaRPr lang="en-US" altLang="zh-CN" sz="1600" u="sng"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1</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2</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3</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4</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小结</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en-US" altLang="zh-CN" sz="1600" u="sng"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00000"/>
              </a:lnSpc>
              <a:buFont typeface="+mj-lt"/>
              <a:buAutoNum type="arabicPeriod"/>
            </a:pPr>
            <a:endParaRPr lang="zh-CN" altLang="en-US" sz="1600" dirty="0">
              <a:latin typeface="Times New Roman" panose="02020603050405020304" pitchFamily="18" charset="0"/>
              <a:cs typeface="Times New Roman" panose="02020603050405020304" pitchFamily="18" charset="0"/>
            </a:endParaRPr>
          </a:p>
        </p:txBody>
      </p:sp>
      <p:sp>
        <p:nvSpPr>
          <p:cNvPr id="6" name="标题 3">
            <a:extLst>
              <a:ext uri="{FF2B5EF4-FFF2-40B4-BE49-F238E27FC236}">
                <a16:creationId xmlns:a16="http://schemas.microsoft.com/office/drawing/2014/main" id="{9D85013C-A4EF-44C0-9E57-F0BD5952D227}"/>
              </a:ext>
            </a:extLst>
          </p:cNvPr>
          <p:cNvSpPr txBox="1">
            <a:spLocks/>
          </p:cNvSpPr>
          <p:nvPr/>
        </p:nvSpPr>
        <p:spPr>
          <a:xfrm>
            <a:off x="381740" y="377301"/>
            <a:ext cx="1142852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2.1</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问题推广</a:t>
            </a:r>
          </a:p>
        </p:txBody>
      </p:sp>
      <p:grpSp>
        <p:nvGrpSpPr>
          <p:cNvPr id="13" name="组合 12">
            <a:extLst>
              <a:ext uri="{FF2B5EF4-FFF2-40B4-BE49-F238E27FC236}">
                <a16:creationId xmlns:a16="http://schemas.microsoft.com/office/drawing/2014/main" id="{9D6738FA-1DB9-448E-930C-5532F8937B39}"/>
              </a:ext>
            </a:extLst>
          </p:cNvPr>
          <p:cNvGrpSpPr/>
          <p:nvPr/>
        </p:nvGrpSpPr>
        <p:grpSpPr>
          <a:xfrm>
            <a:off x="6096000" y="3914180"/>
            <a:ext cx="2781300" cy="2566518"/>
            <a:chOff x="5791781" y="3633454"/>
            <a:chExt cx="3085519" cy="2847244"/>
          </a:xfrm>
        </p:grpSpPr>
        <p:pic>
          <p:nvPicPr>
            <p:cNvPr id="2" name="图片 1">
              <a:extLst>
                <a:ext uri="{FF2B5EF4-FFF2-40B4-BE49-F238E27FC236}">
                  <a16:creationId xmlns:a16="http://schemas.microsoft.com/office/drawing/2014/main" id="{15464022-D611-4DF5-99E8-FF0C7C9292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91781" y="4910967"/>
              <a:ext cx="3085519" cy="1569731"/>
            </a:xfrm>
            <a:prstGeom prst="rect">
              <a:avLst/>
            </a:prstGeom>
          </p:spPr>
        </p:pic>
        <p:pic>
          <p:nvPicPr>
            <p:cNvPr id="4" name="图片 3">
              <a:extLst>
                <a:ext uri="{FF2B5EF4-FFF2-40B4-BE49-F238E27FC236}">
                  <a16:creationId xmlns:a16="http://schemas.microsoft.com/office/drawing/2014/main" id="{6AB2751E-E408-4107-B523-0B1A7A18BB6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91781" y="3633454"/>
              <a:ext cx="3085519" cy="1277513"/>
            </a:xfrm>
            <a:prstGeom prst="rect">
              <a:avLst/>
            </a:prstGeom>
          </p:spPr>
        </p:pic>
      </p:grpSp>
    </p:spTree>
    <p:extLst>
      <p:ext uri="{BB962C8B-B14F-4D97-AF65-F5344CB8AC3E}">
        <p14:creationId xmlns:p14="http://schemas.microsoft.com/office/powerpoint/2010/main" val="184224691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2.2.</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基于三网络的非专家标注的鲁棒分割</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	</a:t>
            </a:r>
            <a:endParaRPr lang="zh-CN" alt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E8FA7B8-E668-479E-A60C-7310818AB68A}"/>
              </a:ext>
            </a:extLst>
          </p:cNvPr>
          <p:cNvSpPr>
            <a:spLocks noGrp="1"/>
          </p:cNvSpPr>
          <p:nvPr>
            <p:ph sz="half" idx="2"/>
          </p:nvPr>
        </p:nvSpPr>
        <p:spPr>
          <a:xfrm>
            <a:off x="381739" y="1619224"/>
            <a:ext cx="5442988" cy="4860791"/>
          </a:xfrm>
        </p:spPr>
        <p:txBody>
          <a:bodyPr>
            <a:normAutofit/>
          </a:bodyPr>
          <a:lstStyle/>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提出了一个有效的框架，将</a:t>
            </a:r>
            <a:r>
              <a:rPr lang="en-US" altLang="zh-CN" sz="1600" dirty="0">
                <a:solidFill>
                  <a:srgbClr val="333333"/>
                </a:solidFill>
                <a:latin typeface="Times New Roman" panose="02020603050405020304" pitchFamily="18" charset="0"/>
                <a:cs typeface="Times New Roman" panose="02020603050405020304" pitchFamily="18" charset="0"/>
              </a:rPr>
              <a:t>Co-teaching</a:t>
            </a:r>
            <a:r>
              <a:rPr lang="zh-CN" altLang="en-US" sz="1600" dirty="0">
                <a:solidFill>
                  <a:srgbClr val="333333"/>
                </a:solidFill>
                <a:latin typeface="Times New Roman" panose="02020603050405020304" pitchFamily="18" charset="0"/>
                <a:cs typeface="Times New Roman" panose="02020603050405020304" pitchFamily="18" charset="0"/>
              </a:rPr>
              <a:t>扩展到一个</a:t>
            </a:r>
            <a:r>
              <a:rPr lang="en-US" altLang="zh-CN" sz="1600" dirty="0">
                <a:solidFill>
                  <a:srgbClr val="333333"/>
                </a:solidFill>
                <a:latin typeface="Times New Roman" panose="02020603050405020304" pitchFamily="18" charset="0"/>
                <a:cs typeface="Times New Roman" panose="02020603050405020304" pitchFamily="18" charset="0"/>
              </a:rPr>
              <a:t>Tri-teaching</a:t>
            </a:r>
            <a:r>
              <a:rPr lang="zh-CN" altLang="en-US" sz="1600" dirty="0">
                <a:solidFill>
                  <a:srgbClr val="333333"/>
                </a:solidFill>
                <a:latin typeface="Times New Roman" panose="02020603050405020304" pitchFamily="18" charset="0"/>
                <a:cs typeface="Times New Roman" panose="02020603050405020304" pitchFamily="18" charset="0"/>
              </a:rPr>
              <a:t>网络，其中两个网络共同选择样本和体素。</a:t>
            </a:r>
            <a:endParaRPr lang="en-US" altLang="zh-CN" sz="16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根据两种网络输出的一致性和差异性设计了两种可行的样本选择策略。然后将选择的样本输入第三个网络更新其参数。</a:t>
            </a:r>
          </a:p>
        </p:txBody>
      </p:sp>
      <p:pic>
        <p:nvPicPr>
          <p:cNvPr id="6" name="内容占位符 5">
            <a:extLst>
              <a:ext uri="{FF2B5EF4-FFF2-40B4-BE49-F238E27FC236}">
                <a16:creationId xmlns:a16="http://schemas.microsoft.com/office/drawing/2014/main" id="{93393B30-F669-407E-AA8B-C096751D085C}"/>
              </a:ext>
            </a:extLst>
          </p:cNvPr>
          <p:cNvPicPr>
            <a:picLocks noGrp="1" noChangeAspect="1"/>
          </p:cNvPicPr>
          <p:nvPr>
            <p:ph sz="quarter" idx="4"/>
          </p:nvPr>
        </p:nvPicPr>
        <p:blipFill>
          <a:blip r:embed="rId3"/>
          <a:stretch>
            <a:fillRect/>
          </a:stretch>
        </p:blipFill>
        <p:spPr>
          <a:xfrm>
            <a:off x="6367271" y="1619224"/>
            <a:ext cx="5442987" cy="1842678"/>
          </a:xfrm>
          <a:prstGeom prst="rect">
            <a:avLst/>
          </a:prstGeom>
        </p:spPr>
      </p:pic>
      <p:sp>
        <p:nvSpPr>
          <p:cNvPr id="7" name="矩形 6">
            <a:extLst>
              <a:ext uri="{FF2B5EF4-FFF2-40B4-BE49-F238E27FC236}">
                <a16:creationId xmlns:a16="http://schemas.microsoft.com/office/drawing/2014/main" id="{B63077F7-B1DC-4A75-AEC2-BE4DAEC470C7}"/>
              </a:ext>
            </a:extLst>
          </p:cNvPr>
          <p:cNvSpPr/>
          <p:nvPr/>
        </p:nvSpPr>
        <p:spPr>
          <a:xfrm>
            <a:off x="381739" y="6141461"/>
            <a:ext cx="11428518" cy="338554"/>
          </a:xfrm>
          <a:prstGeom prst="rect">
            <a:avLst/>
          </a:prstGeom>
        </p:spPr>
        <p:txBody>
          <a:bodyPr wrap="square">
            <a:spAutoFit/>
          </a:bodyPr>
          <a:lstStyle/>
          <a:p>
            <a:r>
              <a:rPr lang="en-US" altLang="zh-CN" sz="1600" i="1" u="sng" dirty="0">
                <a:solidFill>
                  <a:srgbClr val="333333"/>
                </a:solidFill>
                <a:latin typeface="Times New Roman" panose="02020603050405020304" pitchFamily="18" charset="0"/>
                <a:cs typeface="Times New Roman" panose="02020603050405020304" pitchFamily="18" charset="0"/>
              </a:rPr>
              <a:t>Robust Medical Image Segmentation from Non-expert Annotations with Tri-network, MICCAI, 2020</a:t>
            </a:r>
            <a:endParaRPr lang="zh-CN" altLang="en-US" sz="1600" i="1" u="sng" dirty="0">
              <a:solidFill>
                <a:srgbClr val="333333"/>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D2168623-4876-4767-9587-F30D9B838ABC}"/>
              </a:ext>
            </a:extLst>
          </p:cNvPr>
          <p:cNvPicPr>
            <a:picLocks noChangeAspect="1"/>
          </p:cNvPicPr>
          <p:nvPr/>
        </p:nvPicPr>
        <p:blipFill>
          <a:blip r:embed="rId4"/>
          <a:stretch>
            <a:fillRect/>
          </a:stretch>
        </p:blipFill>
        <p:spPr>
          <a:xfrm>
            <a:off x="6367269" y="3429000"/>
            <a:ext cx="2582767" cy="1383160"/>
          </a:xfrm>
          <a:prstGeom prst="rect">
            <a:avLst/>
          </a:prstGeom>
        </p:spPr>
      </p:pic>
      <p:pic>
        <p:nvPicPr>
          <p:cNvPr id="9" name="图片 8">
            <a:extLst>
              <a:ext uri="{FF2B5EF4-FFF2-40B4-BE49-F238E27FC236}">
                <a16:creationId xmlns:a16="http://schemas.microsoft.com/office/drawing/2014/main" id="{B5A0207D-2338-4945-9DA6-7E42B24A6D9C}"/>
              </a:ext>
            </a:extLst>
          </p:cNvPr>
          <p:cNvPicPr>
            <a:picLocks noChangeAspect="1"/>
          </p:cNvPicPr>
          <p:nvPr/>
        </p:nvPicPr>
        <p:blipFill>
          <a:blip r:embed="rId5"/>
          <a:stretch>
            <a:fillRect/>
          </a:stretch>
        </p:blipFill>
        <p:spPr>
          <a:xfrm>
            <a:off x="8950036" y="3429000"/>
            <a:ext cx="2860221" cy="1383160"/>
          </a:xfrm>
          <a:prstGeom prst="rect">
            <a:avLst/>
          </a:prstGeom>
        </p:spPr>
      </p:pic>
      <p:pic>
        <p:nvPicPr>
          <p:cNvPr id="10" name="图片 9">
            <a:extLst>
              <a:ext uri="{FF2B5EF4-FFF2-40B4-BE49-F238E27FC236}">
                <a16:creationId xmlns:a16="http://schemas.microsoft.com/office/drawing/2014/main" id="{C62F91FE-E16E-466B-9470-3F0B98E5019A}"/>
              </a:ext>
            </a:extLst>
          </p:cNvPr>
          <p:cNvPicPr>
            <a:picLocks noChangeAspect="1"/>
          </p:cNvPicPr>
          <p:nvPr/>
        </p:nvPicPr>
        <p:blipFill>
          <a:blip r:embed="rId6"/>
          <a:stretch>
            <a:fillRect/>
          </a:stretch>
        </p:blipFill>
        <p:spPr>
          <a:xfrm>
            <a:off x="381739" y="3928159"/>
            <a:ext cx="5442988" cy="1747046"/>
          </a:xfrm>
          <a:prstGeom prst="rect">
            <a:avLst/>
          </a:prstGeom>
        </p:spPr>
      </p:pic>
    </p:spTree>
    <p:extLst>
      <p:ext uri="{BB962C8B-B14F-4D97-AF65-F5344CB8AC3E}">
        <p14:creationId xmlns:p14="http://schemas.microsoft.com/office/powerpoint/2010/main" val="300666557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2.3.</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描述错误</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噪声标记图像分割的自信学习</a:t>
            </a:r>
            <a:endParaRPr lang="zh-CN" alt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E8FA7B8-E668-479E-A60C-7310818AB68A}"/>
              </a:ext>
            </a:extLst>
          </p:cNvPr>
          <p:cNvSpPr>
            <a:spLocks noGrp="1"/>
          </p:cNvSpPr>
          <p:nvPr>
            <p:ph sz="half" idx="2"/>
          </p:nvPr>
        </p:nvSpPr>
        <p:spPr>
          <a:xfrm>
            <a:off x="381739" y="1619225"/>
            <a:ext cx="5442988" cy="2870956"/>
          </a:xfrm>
        </p:spPr>
        <p:txBody>
          <a:bodyPr>
            <a:normAutofit/>
          </a:bodyPr>
          <a:lstStyle/>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总之，我们的研究有双重贡献。首先，</a:t>
            </a:r>
            <a:r>
              <a:rPr lang="en-US" altLang="zh-CN" sz="1600" dirty="0">
                <a:solidFill>
                  <a:srgbClr val="333333"/>
                </a:solidFill>
                <a:latin typeface="Times New Roman" panose="02020603050405020304" pitchFamily="18" charset="0"/>
                <a:cs typeface="Times New Roman" panose="02020603050405020304" pitchFamily="18" charset="0"/>
              </a:rPr>
              <a:t>CL</a:t>
            </a:r>
            <a:r>
              <a:rPr lang="zh-CN" altLang="en-US" sz="1600" dirty="0">
                <a:solidFill>
                  <a:srgbClr val="333333"/>
                </a:solidFill>
                <a:latin typeface="Times New Roman" panose="02020603050405020304" pitchFamily="18" charset="0"/>
                <a:cs typeface="Times New Roman" panose="02020603050405020304" pitchFamily="18" charset="0"/>
              </a:rPr>
              <a:t>应用于分割任务。</a:t>
            </a:r>
            <a:r>
              <a:rPr lang="en-US" altLang="zh-CN" sz="1600" dirty="0">
                <a:solidFill>
                  <a:srgbClr val="333333"/>
                </a:solidFill>
                <a:latin typeface="Times New Roman" panose="02020603050405020304" pitchFamily="18" charset="0"/>
                <a:cs typeface="Times New Roman" panose="02020603050405020304" pitchFamily="18" charset="0"/>
              </a:rPr>
              <a:t>CL</a:t>
            </a:r>
            <a:r>
              <a:rPr lang="zh-CN" altLang="en-US" sz="1600" dirty="0">
                <a:solidFill>
                  <a:srgbClr val="333333"/>
                </a:solidFill>
                <a:latin typeface="Times New Roman" panose="02020603050405020304" pitchFamily="18" charset="0"/>
                <a:cs typeface="Times New Roman" panose="02020603050405020304" pitchFamily="18" charset="0"/>
              </a:rPr>
              <a:t>识别的噪声可以帮助可视化被噪声标签损坏的特定区域。其次，设计了一个基于</a:t>
            </a:r>
            <a:r>
              <a:rPr lang="en-US" altLang="zh-CN" sz="1600" dirty="0">
                <a:solidFill>
                  <a:srgbClr val="333333"/>
                </a:solidFill>
                <a:latin typeface="Times New Roman" panose="02020603050405020304" pitchFamily="18" charset="0"/>
                <a:cs typeface="Times New Roman" panose="02020603050405020304" pitchFamily="18" charset="0"/>
              </a:rPr>
              <a:t>SLSR</a:t>
            </a:r>
            <a:r>
              <a:rPr lang="zh-CN" altLang="en-US" sz="1600" dirty="0">
                <a:solidFill>
                  <a:srgbClr val="333333"/>
                </a:solidFill>
                <a:latin typeface="Times New Roman" panose="02020603050405020304" pitchFamily="18" charset="0"/>
                <a:cs typeface="Times New Roman" panose="02020603050405020304" pitchFamily="18" charset="0"/>
              </a:rPr>
              <a:t>的软像素级标签校正模块来训练学生模型。</a:t>
            </a:r>
          </a:p>
        </p:txBody>
      </p:sp>
      <p:sp>
        <p:nvSpPr>
          <p:cNvPr id="7" name="矩形 6">
            <a:extLst>
              <a:ext uri="{FF2B5EF4-FFF2-40B4-BE49-F238E27FC236}">
                <a16:creationId xmlns:a16="http://schemas.microsoft.com/office/drawing/2014/main" id="{B63077F7-B1DC-4A75-AEC2-BE4DAEC470C7}"/>
              </a:ext>
            </a:extLst>
          </p:cNvPr>
          <p:cNvSpPr/>
          <p:nvPr/>
        </p:nvSpPr>
        <p:spPr>
          <a:xfrm>
            <a:off x="381739" y="6141461"/>
            <a:ext cx="11428518" cy="338554"/>
          </a:xfrm>
          <a:prstGeom prst="rect">
            <a:avLst/>
          </a:prstGeom>
        </p:spPr>
        <p:txBody>
          <a:bodyPr wrap="square">
            <a:spAutoFit/>
          </a:bodyPr>
          <a:lstStyle/>
          <a:p>
            <a:r>
              <a:rPr lang="en-US" altLang="zh-CN" sz="1600" i="1" u="sng" dirty="0">
                <a:solidFill>
                  <a:srgbClr val="333333"/>
                </a:solidFill>
                <a:latin typeface="Times New Roman" panose="02020603050405020304" pitchFamily="18" charset="0"/>
                <a:cs typeface="Times New Roman" panose="02020603050405020304" pitchFamily="18" charset="0"/>
              </a:rPr>
              <a:t>Characterizing Label Errors: Confident Learning for Noisy-Labeled Image Segmentation, MICCAI, 2020</a:t>
            </a:r>
            <a:endParaRPr lang="zh-CN" altLang="en-US" sz="1600" i="1" u="sng" dirty="0">
              <a:solidFill>
                <a:srgbClr val="333333"/>
              </a:solidFill>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A0A0404D-2786-499E-B223-6F8206EC0F91}"/>
              </a:ext>
            </a:extLst>
          </p:cNvPr>
          <p:cNvPicPr>
            <a:picLocks noGrp="1" noChangeAspect="1"/>
          </p:cNvPicPr>
          <p:nvPr>
            <p:ph sz="quarter" idx="4"/>
          </p:nvPr>
        </p:nvPicPr>
        <p:blipFill>
          <a:blip r:embed="rId3"/>
          <a:stretch>
            <a:fillRect/>
          </a:stretch>
        </p:blipFill>
        <p:spPr>
          <a:xfrm>
            <a:off x="6367269" y="3145552"/>
            <a:ext cx="5442988" cy="1283815"/>
          </a:xfrm>
          <a:prstGeom prst="rect">
            <a:avLst/>
          </a:prstGeom>
        </p:spPr>
      </p:pic>
      <p:pic>
        <p:nvPicPr>
          <p:cNvPr id="8" name="图片 7">
            <a:extLst>
              <a:ext uri="{FF2B5EF4-FFF2-40B4-BE49-F238E27FC236}">
                <a16:creationId xmlns:a16="http://schemas.microsoft.com/office/drawing/2014/main" id="{47CE2E39-ECC3-4B6D-9BBE-FBADB3B01A0A}"/>
              </a:ext>
            </a:extLst>
          </p:cNvPr>
          <p:cNvPicPr>
            <a:picLocks noChangeAspect="1"/>
          </p:cNvPicPr>
          <p:nvPr/>
        </p:nvPicPr>
        <p:blipFill>
          <a:blip r:embed="rId4"/>
          <a:stretch>
            <a:fillRect/>
          </a:stretch>
        </p:blipFill>
        <p:spPr>
          <a:xfrm>
            <a:off x="381737" y="3142238"/>
            <a:ext cx="2241389" cy="613714"/>
          </a:xfrm>
          <a:prstGeom prst="rect">
            <a:avLst/>
          </a:prstGeom>
        </p:spPr>
      </p:pic>
      <p:pic>
        <p:nvPicPr>
          <p:cNvPr id="10" name="图片 9">
            <a:extLst>
              <a:ext uri="{FF2B5EF4-FFF2-40B4-BE49-F238E27FC236}">
                <a16:creationId xmlns:a16="http://schemas.microsoft.com/office/drawing/2014/main" id="{DD81DB90-7E12-4817-B01A-F4110A551913}"/>
              </a:ext>
            </a:extLst>
          </p:cNvPr>
          <p:cNvPicPr>
            <a:picLocks noChangeAspect="1"/>
          </p:cNvPicPr>
          <p:nvPr/>
        </p:nvPicPr>
        <p:blipFill>
          <a:blip r:embed="rId5"/>
          <a:stretch>
            <a:fillRect/>
          </a:stretch>
        </p:blipFill>
        <p:spPr>
          <a:xfrm>
            <a:off x="6367269" y="1619224"/>
            <a:ext cx="5442988" cy="1587141"/>
          </a:xfrm>
          <a:prstGeom prst="rect">
            <a:avLst/>
          </a:prstGeom>
        </p:spPr>
      </p:pic>
      <p:pic>
        <p:nvPicPr>
          <p:cNvPr id="12" name="图片 11">
            <a:extLst>
              <a:ext uri="{FF2B5EF4-FFF2-40B4-BE49-F238E27FC236}">
                <a16:creationId xmlns:a16="http://schemas.microsoft.com/office/drawing/2014/main" id="{5F5579AB-B484-43B8-B6B1-9EB504320699}"/>
              </a:ext>
            </a:extLst>
          </p:cNvPr>
          <p:cNvPicPr>
            <a:picLocks noChangeAspect="1"/>
          </p:cNvPicPr>
          <p:nvPr/>
        </p:nvPicPr>
        <p:blipFill>
          <a:blip r:embed="rId6"/>
          <a:stretch>
            <a:fillRect/>
          </a:stretch>
        </p:blipFill>
        <p:spPr>
          <a:xfrm>
            <a:off x="493264" y="3739968"/>
            <a:ext cx="5331463" cy="609911"/>
          </a:xfrm>
          <a:prstGeom prst="rect">
            <a:avLst/>
          </a:prstGeom>
        </p:spPr>
      </p:pic>
      <p:pic>
        <p:nvPicPr>
          <p:cNvPr id="13" name="图片 12">
            <a:extLst>
              <a:ext uri="{FF2B5EF4-FFF2-40B4-BE49-F238E27FC236}">
                <a16:creationId xmlns:a16="http://schemas.microsoft.com/office/drawing/2014/main" id="{8E842EEC-3A3E-498E-B2F9-80260E3293BC}"/>
              </a:ext>
            </a:extLst>
          </p:cNvPr>
          <p:cNvPicPr>
            <a:picLocks noChangeAspect="1"/>
          </p:cNvPicPr>
          <p:nvPr/>
        </p:nvPicPr>
        <p:blipFill>
          <a:blip r:embed="rId7"/>
          <a:stretch>
            <a:fillRect/>
          </a:stretch>
        </p:blipFill>
        <p:spPr>
          <a:xfrm>
            <a:off x="493264" y="4676318"/>
            <a:ext cx="5602736" cy="1284894"/>
          </a:xfrm>
          <a:prstGeom prst="rect">
            <a:avLst/>
          </a:prstGeom>
        </p:spPr>
      </p:pic>
      <p:grpSp>
        <p:nvGrpSpPr>
          <p:cNvPr id="16" name="组合 15">
            <a:extLst>
              <a:ext uri="{FF2B5EF4-FFF2-40B4-BE49-F238E27FC236}">
                <a16:creationId xmlns:a16="http://schemas.microsoft.com/office/drawing/2014/main" id="{8BBEBCFA-AD1F-4A12-90CA-1A1CF811AE62}"/>
              </a:ext>
            </a:extLst>
          </p:cNvPr>
          <p:cNvGrpSpPr/>
          <p:nvPr/>
        </p:nvGrpSpPr>
        <p:grpSpPr>
          <a:xfrm>
            <a:off x="7712875" y="4528483"/>
            <a:ext cx="3985862" cy="1612978"/>
            <a:chOff x="1898736" y="1479164"/>
            <a:chExt cx="9742857" cy="3942689"/>
          </a:xfrm>
        </p:grpSpPr>
        <p:pic>
          <p:nvPicPr>
            <p:cNvPr id="14" name="图片 13">
              <a:extLst>
                <a:ext uri="{FF2B5EF4-FFF2-40B4-BE49-F238E27FC236}">
                  <a16:creationId xmlns:a16="http://schemas.microsoft.com/office/drawing/2014/main" id="{8CCA0EE3-E53A-40F6-899A-57B15B4A86B0}"/>
                </a:ext>
              </a:extLst>
            </p:cNvPr>
            <p:cNvPicPr>
              <a:picLocks noChangeAspect="1"/>
            </p:cNvPicPr>
            <p:nvPr/>
          </p:nvPicPr>
          <p:blipFill>
            <a:blip r:embed="rId8"/>
            <a:stretch>
              <a:fillRect/>
            </a:stretch>
          </p:blipFill>
          <p:spPr>
            <a:xfrm>
              <a:off x="1898736" y="1945663"/>
              <a:ext cx="9742857" cy="3476190"/>
            </a:xfrm>
            <a:prstGeom prst="rect">
              <a:avLst/>
            </a:prstGeom>
          </p:spPr>
        </p:pic>
        <p:pic>
          <p:nvPicPr>
            <p:cNvPr id="15" name="图片 14">
              <a:extLst>
                <a:ext uri="{FF2B5EF4-FFF2-40B4-BE49-F238E27FC236}">
                  <a16:creationId xmlns:a16="http://schemas.microsoft.com/office/drawing/2014/main" id="{B714B642-0D28-482B-BE04-F5D50291ECCE}"/>
                </a:ext>
              </a:extLst>
            </p:cNvPr>
            <p:cNvPicPr>
              <a:picLocks noChangeAspect="1"/>
            </p:cNvPicPr>
            <p:nvPr/>
          </p:nvPicPr>
          <p:blipFill>
            <a:blip r:embed="rId9"/>
            <a:stretch>
              <a:fillRect/>
            </a:stretch>
          </p:blipFill>
          <p:spPr>
            <a:xfrm>
              <a:off x="1955879" y="1479164"/>
              <a:ext cx="9685714" cy="609524"/>
            </a:xfrm>
            <a:prstGeom prst="rect">
              <a:avLst/>
            </a:prstGeom>
          </p:spPr>
        </p:pic>
      </p:grpSp>
    </p:spTree>
    <p:extLst>
      <p:ext uri="{BB962C8B-B14F-4D97-AF65-F5344CB8AC3E}">
        <p14:creationId xmlns:p14="http://schemas.microsoft.com/office/powerpoint/2010/main" val="98291763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2.4.</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 部分注释胰腺导管腺癌的鲁棒分割</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	</a:t>
            </a:r>
            <a:endParaRPr lang="zh-CN" alt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E8FA7B8-E668-479E-A60C-7310818AB68A}"/>
              </a:ext>
            </a:extLst>
          </p:cNvPr>
          <p:cNvSpPr>
            <a:spLocks noGrp="1"/>
          </p:cNvSpPr>
          <p:nvPr>
            <p:ph sz="half" idx="2"/>
          </p:nvPr>
        </p:nvSpPr>
        <p:spPr>
          <a:xfrm>
            <a:off x="381739" y="1619224"/>
            <a:ext cx="5442988" cy="4860791"/>
          </a:xfrm>
        </p:spPr>
        <p:txBody>
          <a:bodyPr>
            <a:normAutofit/>
          </a:bodyPr>
          <a:lstStyle/>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使用一种新的自学习策略进行增强，该策略由两个不同专业的教师在未标注的图像上生成伪注释。</a:t>
            </a:r>
            <a:endParaRPr lang="en-US" altLang="zh-CN" sz="16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结合胰腺周围器官和血管的语义解析，进一步细化了伪注释。</a:t>
            </a:r>
            <a:endParaRPr lang="en-US" altLang="zh-CN" sz="16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数据</a:t>
            </a:r>
            <a:r>
              <a:rPr lang="en-US" altLang="zh-CN" sz="1600" dirty="0">
                <a:solidFill>
                  <a:srgbClr val="333333"/>
                </a:solidFill>
                <a:latin typeface="Times New Roman" panose="02020603050405020304" pitchFamily="18" charset="0"/>
                <a:cs typeface="Times New Roman" panose="02020603050405020304" pitchFamily="18" charset="0"/>
              </a:rPr>
              <a:t>A</a:t>
            </a:r>
            <a:r>
              <a:rPr lang="zh-CN" altLang="en-US" sz="1600" dirty="0">
                <a:solidFill>
                  <a:srgbClr val="333333"/>
                </a:solidFill>
                <a:latin typeface="Times New Roman" panose="02020603050405020304" pitchFamily="18" charset="0"/>
                <a:cs typeface="Times New Roman" panose="02020603050405020304" pitchFamily="18" charset="0"/>
              </a:rPr>
              <a:t>和数据</a:t>
            </a:r>
            <a:r>
              <a:rPr lang="en-US" altLang="zh-CN" sz="1600" dirty="0">
                <a:solidFill>
                  <a:srgbClr val="333333"/>
                </a:solidFill>
                <a:latin typeface="Times New Roman" panose="02020603050405020304" pitchFamily="18" charset="0"/>
                <a:cs typeface="Times New Roman" panose="02020603050405020304" pitchFamily="18" charset="0"/>
              </a:rPr>
              <a:t>C:</a:t>
            </a:r>
            <a:r>
              <a:rPr lang="zh-CN" altLang="en-US" sz="1600" dirty="0">
                <a:solidFill>
                  <a:srgbClr val="333333"/>
                </a:solidFill>
                <a:latin typeface="Times New Roman" panose="02020603050405020304" pitchFamily="18" charset="0"/>
                <a:cs typeface="Times New Roman" panose="02020603050405020304" pitchFamily="18" charset="0"/>
              </a:rPr>
              <a:t>两家医院的多期</a:t>
            </a:r>
            <a:r>
              <a:rPr lang="en-US" altLang="zh-CN" sz="1600" dirty="0">
                <a:solidFill>
                  <a:srgbClr val="333333"/>
                </a:solidFill>
                <a:latin typeface="Times New Roman" panose="02020603050405020304" pitchFamily="18" charset="0"/>
                <a:cs typeface="Times New Roman" panose="02020603050405020304" pitchFamily="18" charset="0"/>
              </a:rPr>
              <a:t>CT</a:t>
            </a:r>
            <a:r>
              <a:rPr lang="zh-CN" altLang="en-US" sz="1600" dirty="0">
                <a:solidFill>
                  <a:srgbClr val="333333"/>
                </a:solidFill>
                <a:latin typeface="Times New Roman" panose="02020603050405020304" pitchFamily="18" charset="0"/>
                <a:cs typeface="Times New Roman" panose="02020603050405020304" pitchFamily="18" charset="0"/>
              </a:rPr>
              <a:t>数据集，分别有</a:t>
            </a:r>
            <a:r>
              <a:rPr lang="en-US" altLang="zh-CN" sz="1600" dirty="0">
                <a:solidFill>
                  <a:srgbClr val="333333"/>
                </a:solidFill>
                <a:latin typeface="Times New Roman" panose="02020603050405020304" pitchFamily="18" charset="0"/>
                <a:cs typeface="Times New Roman" panose="02020603050405020304" pitchFamily="18" charset="0"/>
              </a:rPr>
              <a:t>PDAC</a:t>
            </a:r>
            <a:r>
              <a:rPr lang="zh-CN" altLang="en-US" sz="1600" dirty="0">
                <a:solidFill>
                  <a:srgbClr val="333333"/>
                </a:solidFill>
                <a:latin typeface="Times New Roman" panose="02020603050405020304" pitchFamily="18" charset="0"/>
                <a:cs typeface="Times New Roman" panose="02020603050405020304" pitchFamily="18" charset="0"/>
              </a:rPr>
              <a:t>注释和无</a:t>
            </a:r>
            <a:r>
              <a:rPr lang="en-US" altLang="zh-CN" sz="1600" dirty="0">
                <a:solidFill>
                  <a:srgbClr val="333333"/>
                </a:solidFill>
                <a:latin typeface="Times New Roman" panose="02020603050405020304" pitchFamily="18" charset="0"/>
                <a:cs typeface="Times New Roman" panose="02020603050405020304" pitchFamily="18" charset="0"/>
              </a:rPr>
              <a:t>PDAC</a:t>
            </a:r>
            <a:r>
              <a:rPr lang="zh-CN" altLang="en-US" sz="1600" dirty="0">
                <a:solidFill>
                  <a:srgbClr val="333333"/>
                </a:solidFill>
                <a:latin typeface="Times New Roman" panose="02020603050405020304" pitchFamily="18" charset="0"/>
                <a:cs typeface="Times New Roman" panose="02020603050405020304" pitchFamily="18" charset="0"/>
              </a:rPr>
              <a:t>注释。数据</a:t>
            </a:r>
            <a:r>
              <a:rPr lang="en-US" altLang="zh-CN" sz="1600" dirty="0">
                <a:solidFill>
                  <a:srgbClr val="333333"/>
                </a:solidFill>
                <a:latin typeface="Times New Roman" panose="02020603050405020304" pitchFamily="18" charset="0"/>
                <a:cs typeface="Times New Roman" panose="02020603050405020304" pitchFamily="18" charset="0"/>
              </a:rPr>
              <a:t>B:</a:t>
            </a:r>
            <a:r>
              <a:rPr lang="zh-CN" altLang="en-US" sz="1600" dirty="0">
                <a:solidFill>
                  <a:srgbClr val="333333"/>
                </a:solidFill>
                <a:latin typeface="Times New Roman" panose="02020603050405020304" pitchFamily="18" charset="0"/>
                <a:cs typeface="Times New Roman" panose="02020603050405020304" pitchFamily="18" charset="0"/>
              </a:rPr>
              <a:t>一组有胰腺和肿瘤注释的公共静脉期</a:t>
            </a:r>
            <a:r>
              <a:rPr lang="en-US" altLang="zh-CN" sz="1600" dirty="0">
                <a:solidFill>
                  <a:srgbClr val="333333"/>
                </a:solidFill>
                <a:latin typeface="Times New Roman" panose="02020603050405020304" pitchFamily="18" charset="0"/>
                <a:cs typeface="Times New Roman" panose="02020603050405020304" pitchFamily="18" charset="0"/>
              </a:rPr>
              <a:t>CT</a:t>
            </a:r>
            <a:r>
              <a:rPr lang="zh-CN" altLang="en-US" sz="1600" dirty="0">
                <a:solidFill>
                  <a:srgbClr val="333333"/>
                </a:solidFill>
                <a:latin typeface="Times New Roman" panose="02020603050405020304" pitchFamily="18" charset="0"/>
                <a:cs typeface="Times New Roman" panose="02020603050405020304" pitchFamily="18" charset="0"/>
              </a:rPr>
              <a:t>数据。数据</a:t>
            </a:r>
            <a:r>
              <a:rPr lang="en-US" altLang="zh-CN" sz="1600" dirty="0">
                <a:solidFill>
                  <a:srgbClr val="333333"/>
                </a:solidFill>
                <a:latin typeface="Times New Roman" panose="02020603050405020304" pitchFamily="18" charset="0"/>
                <a:cs typeface="Times New Roman" panose="02020603050405020304" pitchFamily="18" charset="0"/>
              </a:rPr>
              <a:t>D:</a:t>
            </a:r>
            <a:r>
              <a:rPr lang="zh-CN" altLang="en-US" sz="1600" dirty="0">
                <a:solidFill>
                  <a:srgbClr val="333333"/>
                </a:solidFill>
                <a:latin typeface="Times New Roman" panose="02020603050405020304" pitchFamily="18" charset="0"/>
                <a:cs typeface="Times New Roman" panose="02020603050405020304" pitchFamily="18" charset="0"/>
              </a:rPr>
              <a:t>腹部脏器血管标注的公开</a:t>
            </a:r>
            <a:r>
              <a:rPr lang="en-US" altLang="zh-CN" sz="1600" dirty="0">
                <a:solidFill>
                  <a:srgbClr val="333333"/>
                </a:solidFill>
                <a:latin typeface="Times New Roman" panose="02020603050405020304" pitchFamily="18" charset="0"/>
                <a:cs typeface="Times New Roman" panose="02020603050405020304" pitchFamily="18" charset="0"/>
              </a:rPr>
              <a:t>CT</a:t>
            </a:r>
            <a:r>
              <a:rPr lang="zh-CN" altLang="en-US" sz="1600" dirty="0">
                <a:solidFill>
                  <a:srgbClr val="333333"/>
                </a:solidFill>
                <a:latin typeface="Times New Roman" panose="02020603050405020304" pitchFamily="18" charset="0"/>
                <a:cs typeface="Times New Roman" panose="02020603050405020304" pitchFamily="18" charset="0"/>
              </a:rPr>
              <a:t>数据集。</a:t>
            </a:r>
            <a:endParaRPr lang="en-US" altLang="zh-CN" sz="16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伪注释由不同专业的教师模型</a:t>
            </a:r>
            <a:r>
              <a:rPr lang="en-US" altLang="zh-CN" sz="1600" dirty="0">
                <a:solidFill>
                  <a:srgbClr val="333333"/>
                </a:solidFill>
                <a:latin typeface="Times New Roman" panose="02020603050405020304" pitchFamily="18" charset="0"/>
                <a:cs typeface="Times New Roman" panose="02020603050405020304" pitchFamily="18" charset="0"/>
              </a:rPr>
              <a:t>A</a:t>
            </a:r>
            <a:r>
              <a:rPr lang="zh-CN" altLang="en-US" sz="1600" dirty="0">
                <a:solidFill>
                  <a:srgbClr val="333333"/>
                </a:solidFill>
                <a:latin typeface="Times New Roman" panose="02020603050405020304" pitchFamily="18" charset="0"/>
                <a:cs typeface="Times New Roman" panose="02020603050405020304" pitchFamily="18" charset="0"/>
              </a:rPr>
              <a:t>和</a:t>
            </a:r>
            <a:r>
              <a:rPr lang="en-US" altLang="zh-CN" sz="1600" dirty="0">
                <a:solidFill>
                  <a:srgbClr val="333333"/>
                </a:solidFill>
                <a:latin typeface="Times New Roman" panose="02020603050405020304" pitchFamily="18" charset="0"/>
                <a:cs typeface="Times New Roman" panose="02020603050405020304" pitchFamily="18" charset="0"/>
              </a:rPr>
              <a:t>B</a:t>
            </a:r>
            <a:r>
              <a:rPr lang="zh-CN" altLang="en-US" sz="1600" dirty="0">
                <a:solidFill>
                  <a:srgbClr val="333333"/>
                </a:solidFill>
                <a:latin typeface="Times New Roman" panose="02020603050405020304" pitchFamily="18" charset="0"/>
                <a:cs typeface="Times New Roman" panose="02020603050405020304" pitchFamily="18" charset="0"/>
              </a:rPr>
              <a:t>生成。学生模型采用数据</a:t>
            </a:r>
            <a:r>
              <a:rPr lang="en-US" altLang="zh-CN" sz="1600" dirty="0">
                <a:solidFill>
                  <a:srgbClr val="333333"/>
                </a:solidFill>
                <a:latin typeface="Times New Roman" panose="02020603050405020304" pitchFamily="18" charset="0"/>
                <a:cs typeface="Times New Roman" panose="02020603050405020304" pitchFamily="18" charset="0"/>
              </a:rPr>
              <a:t>A</a:t>
            </a:r>
            <a:r>
              <a:rPr lang="zh-CN" altLang="en-US" sz="1600" dirty="0">
                <a:solidFill>
                  <a:srgbClr val="333333"/>
                </a:solidFill>
                <a:latin typeface="Times New Roman" panose="02020603050405020304" pitchFamily="18" charset="0"/>
                <a:cs typeface="Times New Roman" panose="02020603050405020304" pitchFamily="18" charset="0"/>
              </a:rPr>
              <a:t>和数据</a:t>
            </a:r>
            <a:r>
              <a:rPr lang="en-US" altLang="zh-CN" sz="1600" dirty="0">
                <a:solidFill>
                  <a:srgbClr val="333333"/>
                </a:solidFill>
                <a:latin typeface="Times New Roman" panose="02020603050405020304" pitchFamily="18" charset="0"/>
                <a:cs typeface="Times New Roman" panose="02020603050405020304" pitchFamily="18" charset="0"/>
              </a:rPr>
              <a:t>C</a:t>
            </a:r>
            <a:r>
              <a:rPr lang="zh-CN" altLang="en-US" sz="1600" dirty="0">
                <a:solidFill>
                  <a:srgbClr val="333333"/>
                </a:solidFill>
                <a:latin typeface="Times New Roman" panose="02020603050405020304" pitchFamily="18" charset="0"/>
                <a:cs typeface="Times New Roman" panose="02020603050405020304" pitchFamily="18" charset="0"/>
              </a:rPr>
              <a:t>结合的方式进行训练，并在助教的指导下对伪胰腺注释进行进一步的校正。</a:t>
            </a:r>
          </a:p>
        </p:txBody>
      </p:sp>
      <p:sp>
        <p:nvSpPr>
          <p:cNvPr id="7" name="矩形 6">
            <a:extLst>
              <a:ext uri="{FF2B5EF4-FFF2-40B4-BE49-F238E27FC236}">
                <a16:creationId xmlns:a16="http://schemas.microsoft.com/office/drawing/2014/main" id="{B63077F7-B1DC-4A75-AEC2-BE4DAEC470C7}"/>
              </a:ext>
            </a:extLst>
          </p:cNvPr>
          <p:cNvSpPr/>
          <p:nvPr/>
        </p:nvSpPr>
        <p:spPr>
          <a:xfrm>
            <a:off x="381739" y="6141461"/>
            <a:ext cx="11428518" cy="338554"/>
          </a:xfrm>
          <a:prstGeom prst="rect">
            <a:avLst/>
          </a:prstGeom>
        </p:spPr>
        <p:txBody>
          <a:bodyPr wrap="square">
            <a:spAutoFit/>
          </a:bodyPr>
          <a:lstStyle/>
          <a:p>
            <a:r>
              <a:rPr lang="en-US" altLang="zh-CN" sz="1600" i="1" u="sng" dirty="0">
                <a:solidFill>
                  <a:srgbClr val="333333"/>
                </a:solidFill>
                <a:latin typeface="Times New Roman" panose="02020603050405020304" pitchFamily="18" charset="0"/>
                <a:cs typeface="Times New Roman" panose="02020603050405020304" pitchFamily="18" charset="0"/>
              </a:rPr>
              <a:t>Robust Pancreatic Ductal Adenocarcinoma Segmentation with Multi-institutional Multi-phase Partially-Annotated CT , MICCAI, 2020</a:t>
            </a:r>
            <a:endParaRPr lang="zh-CN" altLang="en-US" sz="1600" i="1" u="sng" dirty="0">
              <a:solidFill>
                <a:srgbClr val="333333"/>
              </a:solidFill>
              <a:latin typeface="Times New Roman" panose="02020603050405020304" pitchFamily="18" charset="0"/>
              <a:cs typeface="Times New Roman" panose="02020603050405020304" pitchFamily="18" charset="0"/>
            </a:endParaRPr>
          </a:p>
        </p:txBody>
      </p:sp>
      <p:pic>
        <p:nvPicPr>
          <p:cNvPr id="11" name="内容占位符 10">
            <a:extLst>
              <a:ext uri="{FF2B5EF4-FFF2-40B4-BE49-F238E27FC236}">
                <a16:creationId xmlns:a16="http://schemas.microsoft.com/office/drawing/2014/main" id="{93CA5CFA-3C64-4663-85F9-5A4618D27E99}"/>
              </a:ext>
            </a:extLst>
          </p:cNvPr>
          <p:cNvPicPr>
            <a:picLocks noGrp="1" noChangeAspect="1"/>
          </p:cNvPicPr>
          <p:nvPr>
            <p:ph sz="quarter" idx="4"/>
          </p:nvPr>
        </p:nvPicPr>
        <p:blipFill>
          <a:blip r:embed="rId3"/>
          <a:stretch>
            <a:fillRect/>
          </a:stretch>
        </p:blipFill>
        <p:spPr>
          <a:xfrm>
            <a:off x="6367269" y="1619223"/>
            <a:ext cx="5442988" cy="2871392"/>
          </a:xfrm>
          <a:prstGeom prst="rect">
            <a:avLst/>
          </a:prstGeom>
        </p:spPr>
      </p:pic>
      <p:pic>
        <p:nvPicPr>
          <p:cNvPr id="12" name="图片 11">
            <a:extLst>
              <a:ext uri="{FF2B5EF4-FFF2-40B4-BE49-F238E27FC236}">
                <a16:creationId xmlns:a16="http://schemas.microsoft.com/office/drawing/2014/main" id="{964A60AA-0908-4060-8973-DC5BD79ED7A4}"/>
              </a:ext>
            </a:extLst>
          </p:cNvPr>
          <p:cNvPicPr>
            <a:picLocks noChangeAspect="1"/>
          </p:cNvPicPr>
          <p:nvPr/>
        </p:nvPicPr>
        <p:blipFill>
          <a:blip r:embed="rId4"/>
          <a:stretch>
            <a:fillRect/>
          </a:stretch>
        </p:blipFill>
        <p:spPr>
          <a:xfrm>
            <a:off x="7021885" y="4492357"/>
            <a:ext cx="3591214" cy="1684462"/>
          </a:xfrm>
          <a:prstGeom prst="rect">
            <a:avLst/>
          </a:prstGeom>
        </p:spPr>
      </p:pic>
    </p:spTree>
    <p:extLst>
      <p:ext uri="{BB962C8B-B14F-4D97-AF65-F5344CB8AC3E}">
        <p14:creationId xmlns:p14="http://schemas.microsoft.com/office/powerpoint/2010/main" val="148069602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2.5.</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基于伪标签和对抗学习的高效标注</a:t>
            </a:r>
            <a:endParaRPr lang="zh-CN" altLang="en-US" sz="2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4" name="内容占位符 13">
            <a:extLst>
              <a:ext uri="{FF2B5EF4-FFF2-40B4-BE49-F238E27FC236}">
                <a16:creationId xmlns:a16="http://schemas.microsoft.com/office/drawing/2014/main" id="{28122F00-4D77-4DC1-B8B9-9C10583DD365}"/>
              </a:ext>
            </a:extLst>
          </p:cNvPr>
          <p:cNvPicPr>
            <a:picLocks noGrp="1" noChangeAspect="1"/>
          </p:cNvPicPr>
          <p:nvPr>
            <p:ph sz="quarter" idx="4"/>
          </p:nvPr>
        </p:nvPicPr>
        <p:blipFill>
          <a:blip r:embed="rId3"/>
          <a:stretch>
            <a:fillRect/>
          </a:stretch>
        </p:blipFill>
        <p:spPr>
          <a:xfrm>
            <a:off x="6367275" y="1619225"/>
            <a:ext cx="5443725" cy="2845288"/>
          </a:xfrm>
          <a:prstGeom prst="rect">
            <a:avLst/>
          </a:prstGeom>
        </p:spPr>
      </p:pic>
      <p:sp>
        <p:nvSpPr>
          <p:cNvPr id="3" name="内容占位符 2">
            <a:extLst>
              <a:ext uri="{FF2B5EF4-FFF2-40B4-BE49-F238E27FC236}">
                <a16:creationId xmlns:a16="http://schemas.microsoft.com/office/drawing/2014/main" id="{0E8FA7B8-E668-479E-A60C-7310818AB68A}"/>
              </a:ext>
            </a:extLst>
          </p:cNvPr>
          <p:cNvSpPr>
            <a:spLocks noGrp="1"/>
          </p:cNvSpPr>
          <p:nvPr>
            <p:ph sz="half" idx="2"/>
          </p:nvPr>
        </p:nvSpPr>
        <p:spPr>
          <a:xfrm>
            <a:off x="381739" y="1619224"/>
            <a:ext cx="5442988" cy="4443369"/>
          </a:xfrm>
        </p:spPr>
        <p:txBody>
          <a:bodyPr>
            <a:normAutofit/>
          </a:bodyPr>
          <a:lstStyle/>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模型从一组容易获得且与训练图像不配对的辅助掩模中进行学习，包括一个标签生成模块和一个迭代学习模块。</a:t>
            </a:r>
            <a:endParaRPr lang="en-US" altLang="zh-CN" sz="16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基于</a:t>
            </a:r>
            <a:r>
              <a:rPr lang="en-US" altLang="zh-CN" sz="1600" dirty="0">
                <a:solidFill>
                  <a:srgbClr val="333333"/>
                </a:solidFill>
                <a:latin typeface="Times New Roman" panose="02020603050405020304" pitchFamily="18" charset="0"/>
                <a:cs typeface="Times New Roman" panose="02020603050405020304" pitchFamily="18" charset="0"/>
              </a:rPr>
              <a:t>VAE</a:t>
            </a:r>
            <a:r>
              <a:rPr lang="zh-CN" altLang="en-US" sz="1600" dirty="0">
                <a:solidFill>
                  <a:srgbClr val="333333"/>
                </a:solidFill>
                <a:latin typeface="Times New Roman" panose="02020603050405020304" pitchFamily="18" charset="0"/>
                <a:cs typeface="Times New Roman" panose="02020603050405020304" pitchFamily="18" charset="0"/>
              </a:rPr>
              <a:t>的鉴别器，鼓励对伪标签进行高层次的形状约束，并提出了一种鉴别器引导的生成器信道校准模块。</a:t>
            </a:r>
            <a:endParaRPr lang="en-US" altLang="zh-CN" sz="16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zh-CN" altLang="en-US" sz="1600" dirty="0">
                <a:solidFill>
                  <a:srgbClr val="333333"/>
                </a:solidFill>
                <a:latin typeface="Times New Roman" panose="02020603050405020304" pitchFamily="18" charset="0"/>
                <a:cs typeface="Times New Roman" panose="02020603050405020304" pitchFamily="18" charset="0"/>
              </a:rPr>
              <a:t>新的迭代噪声鲁棒训练方法来学习伪标签，低质量伪标签被样本选择模块拒绝，噪声加权的骰子损失来提高最终的分割模型的性能。</a:t>
            </a:r>
            <a:endParaRPr lang="en-US" altLang="zh-CN" sz="16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endParaRPr lang="en-US" altLang="zh-CN" sz="1600" dirty="0">
              <a:solidFill>
                <a:srgbClr val="333333"/>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600" dirty="0">
              <a:solidFill>
                <a:srgbClr val="333333"/>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815CB928-95E6-46E6-84D8-A3B2E00135F1}"/>
              </a:ext>
            </a:extLst>
          </p:cNvPr>
          <p:cNvSpPr/>
          <p:nvPr/>
        </p:nvSpPr>
        <p:spPr>
          <a:xfrm>
            <a:off x="381739" y="6062593"/>
            <a:ext cx="11428518" cy="417422"/>
          </a:xfrm>
          <a:prstGeom prst="rect">
            <a:avLst/>
          </a:prstGeom>
        </p:spPr>
        <p:txBody>
          <a:bodyPr wrap="square">
            <a:spAutoFit/>
          </a:bodyPr>
          <a:lstStyle/>
          <a:p>
            <a:pPr algn="just">
              <a:lnSpc>
                <a:spcPct val="150000"/>
              </a:lnSpc>
            </a:pPr>
            <a:r>
              <a:rPr lang="en-US" altLang="zh-CN" sz="1600" i="1" u="sng" dirty="0">
                <a:solidFill>
                  <a:srgbClr val="333333"/>
                </a:solidFill>
                <a:latin typeface="Times New Roman" panose="02020603050405020304" pitchFamily="18" charset="0"/>
                <a:cs typeface="Times New Roman" panose="02020603050405020304" pitchFamily="18" charset="0"/>
              </a:rPr>
              <a:t>Annotation-Efficient Learning for Medical Image Segmentation based on Noisy Pseudo Labels and Adversarial Learning, TMI, 2020</a:t>
            </a:r>
            <a:endParaRPr lang="zh-CN" altLang="en-US" sz="1600" i="1" u="sng" dirty="0">
              <a:solidFill>
                <a:srgbClr val="333333"/>
              </a:solidFill>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F3F42CE2-1D7F-4A75-8288-F7463E1DF824}"/>
              </a:ext>
            </a:extLst>
          </p:cNvPr>
          <p:cNvPicPr>
            <a:picLocks noChangeAspect="1"/>
          </p:cNvPicPr>
          <p:nvPr/>
        </p:nvPicPr>
        <p:blipFill>
          <a:blip r:embed="rId4"/>
          <a:stretch>
            <a:fillRect/>
          </a:stretch>
        </p:blipFill>
        <p:spPr>
          <a:xfrm>
            <a:off x="8817853" y="4464513"/>
            <a:ext cx="2992404" cy="1598080"/>
          </a:xfrm>
          <a:prstGeom prst="rect">
            <a:avLst/>
          </a:prstGeom>
        </p:spPr>
      </p:pic>
      <p:pic>
        <p:nvPicPr>
          <p:cNvPr id="17" name="图片 16">
            <a:extLst>
              <a:ext uri="{FF2B5EF4-FFF2-40B4-BE49-F238E27FC236}">
                <a16:creationId xmlns:a16="http://schemas.microsoft.com/office/drawing/2014/main" id="{50F87EEF-F173-4431-92B6-45E11FBDA294}"/>
              </a:ext>
            </a:extLst>
          </p:cNvPr>
          <p:cNvPicPr>
            <a:picLocks noChangeAspect="1"/>
          </p:cNvPicPr>
          <p:nvPr/>
        </p:nvPicPr>
        <p:blipFill>
          <a:blip r:embed="rId5"/>
          <a:stretch>
            <a:fillRect/>
          </a:stretch>
        </p:blipFill>
        <p:spPr>
          <a:xfrm>
            <a:off x="5697632" y="4464512"/>
            <a:ext cx="3119860" cy="1598080"/>
          </a:xfrm>
          <a:prstGeom prst="rect">
            <a:avLst/>
          </a:prstGeom>
        </p:spPr>
      </p:pic>
      <p:pic>
        <p:nvPicPr>
          <p:cNvPr id="18" name="图片 17">
            <a:extLst>
              <a:ext uri="{FF2B5EF4-FFF2-40B4-BE49-F238E27FC236}">
                <a16:creationId xmlns:a16="http://schemas.microsoft.com/office/drawing/2014/main" id="{057AA3E0-3676-4B9A-A75C-0B205E0BF33B}"/>
              </a:ext>
            </a:extLst>
          </p:cNvPr>
          <p:cNvPicPr>
            <a:picLocks noChangeAspect="1"/>
          </p:cNvPicPr>
          <p:nvPr/>
        </p:nvPicPr>
        <p:blipFill>
          <a:blip r:embed="rId6"/>
          <a:stretch>
            <a:fillRect/>
          </a:stretch>
        </p:blipFill>
        <p:spPr>
          <a:xfrm>
            <a:off x="497142" y="4535055"/>
            <a:ext cx="5085088" cy="1527537"/>
          </a:xfrm>
          <a:prstGeom prst="rect">
            <a:avLst/>
          </a:prstGeom>
        </p:spPr>
      </p:pic>
    </p:spTree>
    <p:extLst>
      <p:ext uri="{BB962C8B-B14F-4D97-AF65-F5344CB8AC3E}">
        <p14:creationId xmlns:p14="http://schemas.microsoft.com/office/powerpoint/2010/main" val="379261426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a:extLst>
              <a:ext uri="{FF2B5EF4-FFF2-40B4-BE49-F238E27FC236}">
                <a16:creationId xmlns:a16="http://schemas.microsoft.com/office/drawing/2014/main" id="{9EFE3A2E-527B-4B0D-96DC-664448E753A4}"/>
              </a:ext>
            </a:extLst>
          </p:cNvPr>
          <p:cNvSpPr txBox="1">
            <a:spLocks/>
          </p:cNvSpPr>
          <p:nvPr/>
        </p:nvSpPr>
        <p:spPr>
          <a:xfrm>
            <a:off x="381740" y="1748901"/>
            <a:ext cx="8495560" cy="473179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9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endParaRPr lang="zh-CN" altLang="en-US" sz="1600" dirty="0">
              <a:latin typeface="Times New Roman" panose="02020603050405020304" pitchFamily="18" charset="0"/>
              <a:ea typeface="+mj-ea"/>
              <a:cs typeface="Times New Roman" panose="02020603050405020304" pitchFamily="18" charset="0"/>
            </a:endParaRPr>
          </a:p>
        </p:txBody>
      </p:sp>
      <p:sp>
        <p:nvSpPr>
          <p:cNvPr id="11" name="标题 10">
            <a:extLst>
              <a:ext uri="{FF2B5EF4-FFF2-40B4-BE49-F238E27FC236}">
                <a16:creationId xmlns:a16="http://schemas.microsoft.com/office/drawing/2014/main" id="{FFD8269A-860C-4554-9BEC-F669578C61AF}"/>
              </a:ext>
            </a:extLst>
          </p:cNvPr>
          <p:cNvSpPr>
            <a:spLocks noGrp="1"/>
          </p:cNvSpPr>
          <p:nvPr>
            <p:ph type="title"/>
          </p:nvPr>
        </p:nvSpPr>
        <p:spPr>
          <a:xfrm>
            <a:off x="9296400" y="607392"/>
            <a:ext cx="2430780" cy="459408"/>
          </a:xfrm>
        </p:spPr>
        <p:txBody>
          <a:bodyPr>
            <a:normAutofit/>
          </a:bodyPr>
          <a:lstStyle/>
          <a:p>
            <a:pPr algn="dist"/>
            <a:r>
              <a:rPr lang="zh-CN" altLang="en-US" sz="2000" dirty="0">
                <a:latin typeface="华文中宋" panose="02010600040101010101" pitchFamily="2" charset="-122"/>
                <a:ea typeface="华文中宋" panose="02010600040101010101" pitchFamily="2" charset="-122"/>
              </a:rPr>
              <a:t>从嘈杂标签中学习</a:t>
            </a:r>
          </a:p>
        </p:txBody>
      </p:sp>
      <p:sp>
        <p:nvSpPr>
          <p:cNvPr id="7" name="文本占位符 11">
            <a:extLst>
              <a:ext uri="{FF2B5EF4-FFF2-40B4-BE49-F238E27FC236}">
                <a16:creationId xmlns:a16="http://schemas.microsoft.com/office/drawing/2014/main" id="{2AD9DB43-F767-4CF9-9675-04D9F7B431E8}"/>
              </a:ext>
            </a:extLst>
          </p:cNvPr>
          <p:cNvSpPr>
            <a:spLocks noGrp="1"/>
          </p:cNvSpPr>
          <p:nvPr>
            <p:ph type="body" sz="half" idx="2"/>
          </p:nvPr>
        </p:nvSpPr>
        <p:spPr>
          <a:xfrm>
            <a:off x="9296400" y="1066800"/>
            <a:ext cx="2430780" cy="5183808"/>
          </a:xfrm>
        </p:spPr>
        <p:txBody>
          <a:bodyPr>
            <a:normAutofit/>
          </a:bodyPr>
          <a:lstStyle/>
          <a:p>
            <a:pPr marL="342900" indent="-342900">
              <a:lnSpc>
                <a:spcPct val="100000"/>
              </a:lnSpc>
              <a:buFont typeface="+mj-lt"/>
              <a:buAutoNum type="arabicPeriod"/>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方法综述</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困难挑战</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学习方法</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健壮架构</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损失函数</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样本求真</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正则化</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小结</a:t>
            </a:r>
            <a:endParaRPr lang="en-US" altLang="zh-CN" sz="1600" dirty="0">
              <a:latin typeface="Times New Roman" panose="02020603050405020304" pitchFamily="18" charset="0"/>
              <a:cs typeface="Times New Roman" panose="02020603050405020304" pitchFamily="18" charset="0"/>
            </a:endParaRPr>
          </a:p>
          <a:p>
            <a:pPr marL="342900" indent="-342900">
              <a:lnSpc>
                <a:spcPct val="100000"/>
              </a:lnSpc>
              <a:buFont typeface="+mj-lt"/>
              <a:buAutoNum type="arabicPeriod"/>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医学应用</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问题推广</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1</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2</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3</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4</a:t>
            </a:r>
          </a:p>
          <a:p>
            <a:pPr marL="800100" lvl="1" indent="-342900">
              <a:buFont typeface="+mj-lt"/>
              <a:buAutoNum type="arabicPeriod"/>
            </a:pPr>
            <a:r>
              <a:rPr lang="zh-CN" altLang="en-US" sz="1600" u="sng" dirty="0">
                <a:latin typeface="Times New Roman" panose="02020603050405020304" pitchFamily="18" charset="0"/>
                <a:cs typeface="Times New Roman" panose="02020603050405020304" pitchFamily="18" charset="0"/>
              </a:rPr>
              <a:t>小结</a:t>
            </a:r>
            <a:endParaRPr lang="en-US" altLang="zh-CN" sz="1600" u="sng"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en-US" altLang="zh-CN" sz="1600" u="sng"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00000"/>
              </a:lnSpc>
              <a:buFont typeface="+mj-lt"/>
              <a:buAutoNum type="arabicPeriod"/>
            </a:pPr>
            <a:endParaRPr lang="zh-CN" altLang="en-US" sz="1600" dirty="0">
              <a:latin typeface="Times New Roman" panose="02020603050405020304" pitchFamily="18" charset="0"/>
              <a:cs typeface="Times New Roman" panose="02020603050405020304" pitchFamily="18" charset="0"/>
            </a:endParaRPr>
          </a:p>
        </p:txBody>
      </p:sp>
      <p:sp>
        <p:nvSpPr>
          <p:cNvPr id="6" name="标题 3">
            <a:extLst>
              <a:ext uri="{FF2B5EF4-FFF2-40B4-BE49-F238E27FC236}">
                <a16:creationId xmlns:a16="http://schemas.microsoft.com/office/drawing/2014/main" id="{9D85013C-A4EF-44C0-9E57-F0BD5952D227}"/>
              </a:ext>
            </a:extLst>
          </p:cNvPr>
          <p:cNvSpPr txBox="1">
            <a:spLocks/>
          </p:cNvSpPr>
          <p:nvPr/>
        </p:nvSpPr>
        <p:spPr>
          <a:xfrm>
            <a:off x="381740" y="377301"/>
            <a:ext cx="1142852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2.6</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小结</a:t>
            </a:r>
          </a:p>
        </p:txBody>
      </p:sp>
      <p:sp>
        <p:nvSpPr>
          <p:cNvPr id="9" name="内容占位符 2">
            <a:extLst>
              <a:ext uri="{FF2B5EF4-FFF2-40B4-BE49-F238E27FC236}">
                <a16:creationId xmlns:a16="http://schemas.microsoft.com/office/drawing/2014/main" id="{022CA6E7-666B-49F7-98D7-5B28713D9832}"/>
              </a:ext>
            </a:extLst>
          </p:cNvPr>
          <p:cNvSpPr>
            <a:spLocks noGrp="1"/>
          </p:cNvSpPr>
          <p:nvPr>
            <p:ph idx="1"/>
          </p:nvPr>
        </p:nvSpPr>
        <p:spPr>
          <a:xfrm>
            <a:off x="381740" y="1748901"/>
            <a:ext cx="8076460" cy="4731798"/>
          </a:xfrm>
        </p:spPr>
        <p:txBody>
          <a:bodyPr>
            <a:normAutofit/>
          </a:bodyPr>
          <a:lstStyle/>
          <a:p>
            <a:pPr>
              <a:lnSpc>
                <a:spcPct val="150000"/>
              </a:lnSpc>
              <a:buFont typeface="Wingdings" panose="05000000000000000000" pitchFamily="2" charset="2"/>
              <a:buChar char="Ø"/>
            </a:pPr>
            <a:r>
              <a:rPr lang="zh-CN" altLang="en-US" sz="1600" dirty="0">
                <a:latin typeface="Times New Roman" panose="02020603050405020304" pitchFamily="18" charset="0"/>
                <a:ea typeface="+mj-ea"/>
                <a:cs typeface="Times New Roman" panose="02020603050405020304" pitchFamily="18" charset="0"/>
              </a:rPr>
              <a:t>医学图像由于标注难以获取相比于自然图像更关注半</a:t>
            </a:r>
            <a:r>
              <a:rPr lang="en-US" altLang="zh-CN" sz="1600" dirty="0">
                <a:latin typeface="Times New Roman" panose="02020603050405020304" pitchFamily="18" charset="0"/>
                <a:ea typeface="+mj-ea"/>
                <a:cs typeface="Times New Roman" panose="02020603050405020304" pitchFamily="18" charset="0"/>
              </a:rPr>
              <a:t>/</a:t>
            </a:r>
            <a:r>
              <a:rPr lang="zh-CN" altLang="en-US" sz="1600" dirty="0">
                <a:latin typeface="Times New Roman" panose="02020603050405020304" pitchFamily="18" charset="0"/>
                <a:ea typeface="+mj-ea"/>
                <a:cs typeface="Times New Roman" panose="02020603050405020304" pitchFamily="18" charset="0"/>
              </a:rPr>
              <a:t>监督学习，或者标签外的其他形式的先验知识的导入，对上一节中的各种学习方法没有物尽其用。</a:t>
            </a:r>
            <a:endParaRPr lang="en-US" altLang="zh-CN" sz="1600" dirty="0">
              <a:latin typeface="Times New Roman" panose="02020603050405020304" pitchFamily="18" charset="0"/>
              <a:ea typeface="+mj-ea"/>
              <a:cs typeface="Times New Roman" panose="02020603050405020304" pitchFamily="18" charset="0"/>
            </a:endParaRPr>
          </a:p>
          <a:p>
            <a:pPr>
              <a:lnSpc>
                <a:spcPct val="150000"/>
              </a:lnSpc>
              <a:buFont typeface="Wingdings" panose="05000000000000000000" pitchFamily="2" charset="2"/>
              <a:buChar char="Ø"/>
            </a:pPr>
            <a:r>
              <a:rPr lang="zh-CN" altLang="en-US" sz="1600" dirty="0">
                <a:latin typeface="Times New Roman" panose="02020603050405020304" pitchFamily="18" charset="0"/>
                <a:ea typeface="+mj-ea"/>
                <a:cs typeface="Times New Roman" panose="02020603050405020304" pitchFamily="18" charset="0"/>
              </a:rPr>
              <a:t>知识蒸馏，多阶段训练已经成为一种较为常见的方法，在自然图像中得到了充分挖掘，但在医学中的应用还有上升空间。</a:t>
            </a:r>
            <a:endParaRPr lang="en-US" altLang="zh-CN" sz="1600" dirty="0">
              <a:latin typeface="Times New Roman" panose="02020603050405020304" pitchFamily="18" charset="0"/>
              <a:ea typeface="+mj-ea"/>
              <a:cs typeface="Times New Roman" panose="02020603050405020304" pitchFamily="18" charset="0"/>
            </a:endParaRPr>
          </a:p>
          <a:p>
            <a:pPr>
              <a:lnSpc>
                <a:spcPct val="150000"/>
              </a:lnSpc>
              <a:buFont typeface="Wingdings" panose="05000000000000000000" pitchFamily="2" charset="2"/>
              <a:buChar char="Ø"/>
            </a:pPr>
            <a:r>
              <a:rPr lang="zh-CN" altLang="en-US" sz="1600" dirty="0">
                <a:latin typeface="Times New Roman" panose="02020603050405020304" pitchFamily="18" charset="0"/>
                <a:cs typeface="Times New Roman" panose="02020603050405020304" pitchFamily="18" charset="0"/>
              </a:rPr>
              <a:t>针对模拟的噪声标签，其是否符合临床需求，又是否在真实噪声标签集上验证了呢。</a:t>
            </a:r>
            <a:endParaRPr lang="en-US" altLang="zh-CN" sz="1600"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sz="16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38205826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EFCB0-FF31-4C53-9C6B-1A9B6B35CFC4}"/>
              </a:ext>
            </a:extLst>
          </p:cNvPr>
          <p:cNvSpPr>
            <a:spLocks noGrp="1"/>
          </p:cNvSpPr>
          <p:nvPr>
            <p:ph type="ctrTitle"/>
          </p:nvPr>
        </p:nvSpPr>
        <p:spPr/>
        <p:txBody>
          <a:bodyPr/>
          <a:lstStyle/>
          <a:p>
            <a:r>
              <a:rPr lang="en-US" altLang="zh-CN" sz="6600" b="1" cap="none" dirty="0">
                <a:latin typeface="Calibri Light" panose="020F0302020204030204" pitchFamily="34" charset="0"/>
                <a:cs typeface="Calibri Light" panose="020F0302020204030204" pitchFamily="34" charset="0"/>
              </a:rPr>
              <a:t>Learning from Noisy Labels</a:t>
            </a:r>
            <a:br>
              <a:rPr lang="en-US" altLang="zh-CN" sz="6600" cap="none" dirty="0">
                <a:latin typeface="Calibri Light" panose="020F0302020204030204" pitchFamily="34" charset="0"/>
                <a:cs typeface="Calibri Light" panose="020F0302020204030204" pitchFamily="34" charset="0"/>
              </a:rPr>
            </a:br>
            <a:r>
              <a:rPr lang="zh-CN" altLang="en-US" sz="6600" cap="none" dirty="0">
                <a:latin typeface="Calibri Light" panose="020F0302020204030204" pitchFamily="34" charset="0"/>
                <a:ea typeface="华文中宋" panose="02010600040101010101" pitchFamily="2" charset="-122"/>
                <a:cs typeface="Calibri Light" panose="020F0302020204030204" pitchFamily="34" charset="0"/>
              </a:rPr>
              <a:t>从嘈杂标签中学习</a:t>
            </a:r>
          </a:p>
        </p:txBody>
      </p:sp>
      <p:sp>
        <p:nvSpPr>
          <p:cNvPr id="3" name="副标题 2">
            <a:extLst>
              <a:ext uri="{FF2B5EF4-FFF2-40B4-BE49-F238E27FC236}">
                <a16:creationId xmlns:a16="http://schemas.microsoft.com/office/drawing/2014/main" id="{71D675B4-1AC4-486D-9ADB-37ED21815037}"/>
              </a:ext>
            </a:extLst>
          </p:cNvPr>
          <p:cNvSpPr>
            <a:spLocks noGrp="1"/>
          </p:cNvSpPr>
          <p:nvPr>
            <p:ph type="subTitle" idx="1"/>
          </p:nvPr>
        </p:nvSpPr>
        <p:spPr>
          <a:xfrm>
            <a:off x="1562100" y="4682062"/>
            <a:ext cx="9070848" cy="2175938"/>
          </a:xfrm>
        </p:spPr>
        <p:txBody>
          <a:bodyPr>
            <a:normAutofit/>
          </a:bodyPr>
          <a:lstStyle/>
          <a:p>
            <a:r>
              <a:rPr lang="zh-CN" altLang="en-US" sz="2800" dirty="0">
                <a:solidFill>
                  <a:schemeClr val="bg2"/>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感谢聆听</a:t>
            </a:r>
            <a:endParaRPr lang="en-US" altLang="zh-CN" sz="2800" dirty="0">
              <a:solidFill>
                <a:schemeClr val="bg2"/>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pic>
        <p:nvPicPr>
          <p:cNvPr id="4" name="图片 3">
            <a:extLst>
              <a:ext uri="{FF2B5EF4-FFF2-40B4-BE49-F238E27FC236}">
                <a16:creationId xmlns:a16="http://schemas.microsoft.com/office/drawing/2014/main" id="{AA35DAE8-01C8-463A-8A24-0D9BE08FA76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encilSketch/>
                    </a14:imgEffect>
                    <a14:imgEffect>
                      <a14:sharpenSoften amount="50000"/>
                    </a14:imgEffect>
                    <a14:imgEffect>
                      <a14:brightnessContrast bright="40000" contrast="-40000"/>
                    </a14:imgEffect>
                  </a14:imgLayer>
                </a14:imgProps>
              </a:ext>
            </a:extLst>
          </a:blip>
          <a:stretch>
            <a:fillRect/>
          </a:stretch>
        </p:blipFill>
        <p:spPr>
          <a:xfrm>
            <a:off x="5808000" y="1301542"/>
            <a:ext cx="576000" cy="576000"/>
          </a:xfrm>
          <a:prstGeom prst="rect">
            <a:avLst/>
          </a:prstGeom>
        </p:spPr>
      </p:pic>
    </p:spTree>
    <p:extLst>
      <p:ext uri="{BB962C8B-B14F-4D97-AF65-F5344CB8AC3E}">
        <p14:creationId xmlns:p14="http://schemas.microsoft.com/office/powerpoint/2010/main" val="421909651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FFD8269A-860C-4554-9BEC-F669578C61AF}"/>
              </a:ext>
            </a:extLst>
          </p:cNvPr>
          <p:cNvSpPr>
            <a:spLocks noGrp="1"/>
          </p:cNvSpPr>
          <p:nvPr>
            <p:ph type="title"/>
          </p:nvPr>
        </p:nvSpPr>
        <p:spPr>
          <a:xfrm>
            <a:off x="9296400" y="607392"/>
            <a:ext cx="2430780" cy="459408"/>
          </a:xfrm>
        </p:spPr>
        <p:txBody>
          <a:bodyPr>
            <a:normAutofit/>
          </a:bodyPr>
          <a:lstStyle/>
          <a:p>
            <a:pPr algn="dist"/>
            <a:r>
              <a:rPr lang="zh-CN" altLang="en-US" sz="2000" dirty="0">
                <a:latin typeface="华文中宋" panose="02010600040101010101" pitchFamily="2" charset="-122"/>
                <a:ea typeface="华文中宋" panose="02010600040101010101" pitchFamily="2" charset="-122"/>
              </a:rPr>
              <a:t>从嘈杂标签中学习</a:t>
            </a:r>
          </a:p>
        </p:txBody>
      </p:sp>
      <p:sp>
        <p:nvSpPr>
          <p:cNvPr id="5" name="标题 3">
            <a:extLst>
              <a:ext uri="{FF2B5EF4-FFF2-40B4-BE49-F238E27FC236}">
                <a16:creationId xmlns:a16="http://schemas.microsoft.com/office/drawing/2014/main" id="{53F2F3F4-A178-47C8-AA3A-66289815AA02}"/>
              </a:ext>
            </a:extLst>
          </p:cNvPr>
          <p:cNvSpPr txBox="1">
            <a:spLocks/>
          </p:cNvSpPr>
          <p:nvPr/>
        </p:nvSpPr>
        <p:spPr>
          <a:xfrm>
            <a:off x="381740" y="377301"/>
            <a:ext cx="1142852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1.1</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困难挑战</a:t>
            </a:r>
          </a:p>
        </p:txBody>
      </p:sp>
      <p:sp>
        <p:nvSpPr>
          <p:cNvPr id="3" name="文本框 2">
            <a:extLst>
              <a:ext uri="{FF2B5EF4-FFF2-40B4-BE49-F238E27FC236}">
                <a16:creationId xmlns:a16="http://schemas.microsoft.com/office/drawing/2014/main" id="{20651A1A-AF91-4283-A03C-28C341819E5C}"/>
              </a:ext>
            </a:extLst>
          </p:cNvPr>
          <p:cNvSpPr txBox="1"/>
          <p:nvPr/>
        </p:nvSpPr>
        <p:spPr>
          <a:xfrm>
            <a:off x="464820" y="1748901"/>
            <a:ext cx="8540635" cy="4849404"/>
          </a:xfrm>
          <a:prstGeom prst="rect">
            <a:avLst/>
          </a:prstGeom>
          <a:noFill/>
        </p:spPr>
        <p:txBody>
          <a:bodyPr wrap="square" rtlCol="0">
            <a:spAutoFit/>
          </a:bodyPr>
          <a:lstStyle/>
          <a:p>
            <a:pPr>
              <a:lnSpc>
                <a:spcPct val="150000"/>
              </a:lnSpc>
            </a:pPr>
            <a:r>
              <a:rPr lang="zh-CN" altLang="en-US" sz="1600" dirty="0">
                <a:latin typeface="Times New Roman" panose="02020603050405020304" pitchFamily="18" charset="0"/>
                <a:cs typeface="Times New Roman" panose="02020603050405020304" pitchFamily="18" charset="0"/>
              </a:rPr>
              <a:t>过拟合？欠拟合？模型过度关注因错误标签而导致难以区分的类别。</a:t>
            </a: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latin typeface="Times New Roman" panose="02020603050405020304" pitchFamily="18" charset="0"/>
                <a:cs typeface="Times New Roman" panose="02020603050405020304" pitchFamily="18" charset="0"/>
              </a:rPr>
              <a:t>  </a:t>
            </a: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i="1" u="sng" dirty="0">
                <a:latin typeface="Times New Roman" panose="02020603050405020304" pitchFamily="18" charset="0"/>
                <a:cs typeface="Times New Roman" panose="02020603050405020304" pitchFamily="18" charset="0"/>
              </a:rPr>
              <a:t>Understanding deep learning requires rethinking generalization, ICRL,</a:t>
            </a:r>
            <a:r>
              <a:rPr lang="zh-CN" altLang="en-US" sz="1600" i="1" u="sng" dirty="0">
                <a:latin typeface="Times New Roman" panose="02020603050405020304" pitchFamily="18" charset="0"/>
                <a:cs typeface="Times New Roman" panose="02020603050405020304" pitchFamily="18" charset="0"/>
              </a:rPr>
              <a:t> </a:t>
            </a:r>
            <a:r>
              <a:rPr lang="en-US" altLang="zh-CN" sz="1600" i="1" u="sng" dirty="0">
                <a:latin typeface="Times New Roman" panose="02020603050405020304" pitchFamily="18" charset="0"/>
                <a:cs typeface="Times New Roman" panose="02020603050405020304" pitchFamily="18" charset="0"/>
              </a:rPr>
              <a:t>2017 </a:t>
            </a:r>
            <a:endParaRPr lang="zh-CN" altLang="en-US" sz="1600" i="1" u="sng" dirty="0">
              <a:latin typeface="Times New Roman" panose="02020603050405020304" pitchFamily="18" charset="0"/>
              <a:cs typeface="Times New Roman" panose="02020603050405020304" pitchFamily="18" charset="0"/>
            </a:endParaRPr>
          </a:p>
        </p:txBody>
      </p:sp>
      <p:pic>
        <p:nvPicPr>
          <p:cNvPr id="2050" name="Picture 2" descr="f1">
            <a:extLst>
              <a:ext uri="{FF2B5EF4-FFF2-40B4-BE49-F238E27FC236}">
                <a16:creationId xmlns:a16="http://schemas.microsoft.com/office/drawing/2014/main" id="{276B46DB-D60D-4DA1-AF30-06A3B2D469C3}"/>
              </a:ext>
            </a:extLst>
          </p:cNvPr>
          <p:cNvPicPr>
            <a:picLocks noChangeAspect="1" noChangeArrowheads="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962" r="66187"/>
          <a:stretch/>
        </p:blipFill>
        <p:spPr bwMode="auto">
          <a:xfrm>
            <a:off x="6565007" y="3121411"/>
            <a:ext cx="1971441" cy="210438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556D4E46-B0A3-45C4-B6B3-86475335204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4820" y="3121410"/>
            <a:ext cx="5631180" cy="2104386"/>
          </a:xfrm>
          <a:prstGeom prst="rect">
            <a:avLst/>
          </a:prstGeom>
        </p:spPr>
      </p:pic>
      <p:sp>
        <p:nvSpPr>
          <p:cNvPr id="15" name="文本占位符 11">
            <a:extLst>
              <a:ext uri="{FF2B5EF4-FFF2-40B4-BE49-F238E27FC236}">
                <a16:creationId xmlns:a16="http://schemas.microsoft.com/office/drawing/2014/main" id="{A6375065-D1A4-487C-AB54-535A35EB08B5}"/>
              </a:ext>
            </a:extLst>
          </p:cNvPr>
          <p:cNvSpPr>
            <a:spLocks noGrp="1"/>
          </p:cNvSpPr>
          <p:nvPr>
            <p:ph type="body" sz="half" idx="2"/>
          </p:nvPr>
        </p:nvSpPr>
        <p:spPr>
          <a:xfrm>
            <a:off x="9296400" y="1066800"/>
            <a:ext cx="2430780" cy="5183808"/>
          </a:xfrm>
        </p:spPr>
        <p:txBody>
          <a:bodyPr>
            <a:normAutofit/>
          </a:bodyPr>
          <a:lstStyle/>
          <a:p>
            <a:pPr marL="342900" indent="-342900">
              <a:lnSpc>
                <a:spcPct val="100000"/>
              </a:lnSpc>
              <a:buFont typeface="+mj-lt"/>
              <a:buAutoNum type="arabicPeriod"/>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方法综述</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800100" lvl="1" indent="-342900">
              <a:buFont typeface="+mj-lt"/>
              <a:buAutoNum type="arabicPeriod"/>
            </a:pPr>
            <a:r>
              <a:rPr lang="zh-CN" altLang="en-US" sz="1600" u="sng" dirty="0">
                <a:latin typeface="Times New Roman" panose="02020603050405020304" pitchFamily="18" charset="0"/>
                <a:cs typeface="Times New Roman" panose="02020603050405020304" pitchFamily="18" charset="0"/>
              </a:rPr>
              <a:t>困难挑战</a:t>
            </a:r>
            <a:endParaRPr lang="en-US" altLang="zh-CN" sz="1600" u="sng"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学习方法</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健壮架构</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损失函数</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样本求真</a:t>
            </a:r>
            <a:endParaRPr lang="en-US" altLang="zh-CN" sz="1600" dirty="0">
              <a:latin typeface="Times New Roman" panose="02020603050405020304" pitchFamily="18" charset="0"/>
              <a:cs typeface="Times New Roman" panose="02020603050405020304" pitchFamily="18" charset="0"/>
            </a:endParaRPr>
          </a:p>
          <a:p>
            <a:pPr marL="1257300" lvl="2" indent="-342900">
              <a:buFont typeface="+mj-lt"/>
              <a:buAutoNum type="arabicPeriod"/>
            </a:pPr>
            <a:r>
              <a:rPr lang="zh-CN" altLang="en-US" sz="1600" dirty="0">
                <a:latin typeface="Times New Roman" panose="02020603050405020304" pitchFamily="18" charset="0"/>
                <a:cs typeface="Times New Roman" panose="02020603050405020304" pitchFamily="18" charset="0"/>
              </a:rPr>
              <a:t>正则化</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小结</a:t>
            </a:r>
            <a:endParaRPr lang="en-US" altLang="zh-CN" sz="1600" dirty="0">
              <a:latin typeface="Times New Roman" panose="02020603050405020304" pitchFamily="18" charset="0"/>
              <a:cs typeface="Times New Roman" panose="02020603050405020304" pitchFamily="18" charset="0"/>
            </a:endParaRPr>
          </a:p>
          <a:p>
            <a:pPr marL="342900" indent="-342900">
              <a:lnSpc>
                <a:spcPct val="100000"/>
              </a:lnSpc>
              <a:buFont typeface="+mj-lt"/>
              <a:buAutoNum type="arabicPeriod"/>
            </a:pPr>
            <a:r>
              <a:rPr lang="zh-CN" altLang="en-US" sz="1600" dirty="0">
                <a:latin typeface="Times New Roman" panose="02020603050405020304" pitchFamily="18" charset="0"/>
                <a:ea typeface="华文中宋" panose="02010600040101010101" pitchFamily="2" charset="-122"/>
                <a:cs typeface="Times New Roman" panose="02020603050405020304" pitchFamily="18" charset="0"/>
              </a:rPr>
              <a:t>医学应用</a:t>
            </a: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问题推广</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1</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2</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3</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论文</a:t>
            </a:r>
            <a:r>
              <a:rPr lang="en-US" altLang="zh-CN" sz="1600" dirty="0">
                <a:latin typeface="Times New Roman" panose="02020603050405020304" pitchFamily="18" charset="0"/>
                <a:cs typeface="Times New Roman" panose="02020603050405020304" pitchFamily="18" charset="0"/>
              </a:rPr>
              <a:t>4</a:t>
            </a:r>
          </a:p>
          <a:p>
            <a:pPr marL="800100" lvl="1" indent="-342900">
              <a:buFont typeface="+mj-lt"/>
              <a:buAutoNum type="arabicPeriod"/>
            </a:pPr>
            <a:r>
              <a:rPr lang="zh-CN" altLang="en-US" sz="1600" dirty="0">
                <a:latin typeface="Times New Roman" panose="02020603050405020304" pitchFamily="18" charset="0"/>
                <a:cs typeface="Times New Roman" panose="02020603050405020304" pitchFamily="18" charset="0"/>
              </a:rPr>
              <a:t>小结</a:t>
            </a:r>
            <a:endParaRPr lang="en-US" altLang="zh-CN"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en-US" altLang="zh-CN" sz="1600" u="sng" dirty="0">
              <a:latin typeface="Times New Roman" panose="02020603050405020304" pitchFamily="18" charset="0"/>
              <a:cs typeface="Times New Roman" panose="02020603050405020304" pitchFamily="18" charset="0"/>
            </a:endParaRPr>
          </a:p>
          <a:p>
            <a:pPr marL="800100" lvl="1" indent="-342900">
              <a:buFont typeface="+mj-lt"/>
              <a:buAutoNum type="arabicPeriod"/>
            </a:pPr>
            <a:endParaRPr lang="en-US" altLang="zh-CN" sz="1600"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nSpc>
                <a:spcPct val="100000"/>
              </a:lnSpc>
              <a:buFont typeface="+mj-lt"/>
              <a:buAutoNum type="arabicPeriod"/>
            </a:pP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5404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49902598-BA53-4A5D-8028-43B641E7AF07}"/>
              </a:ext>
            </a:extLst>
          </p:cNvPr>
          <p:cNvPicPr>
            <a:picLocks noGrp="1" noChangeAspect="1"/>
          </p:cNvPicPr>
          <p:nvPr>
            <p:ph idx="1"/>
          </p:nvPr>
        </p:nvPicPr>
        <p:blipFill>
          <a:blip r:embed="rId3"/>
          <a:stretch>
            <a:fillRect/>
          </a:stretch>
        </p:blipFill>
        <p:spPr>
          <a:xfrm>
            <a:off x="1066800" y="2235246"/>
            <a:ext cx="10058400" cy="2387508"/>
          </a:xfrm>
          <a:prstGeom prst="rect">
            <a:avLst/>
          </a:prstGeom>
        </p:spPr>
      </p:pic>
      <p:sp>
        <p:nvSpPr>
          <p:cNvPr id="2" name="矩形 1">
            <a:extLst>
              <a:ext uri="{FF2B5EF4-FFF2-40B4-BE49-F238E27FC236}">
                <a16:creationId xmlns:a16="http://schemas.microsoft.com/office/drawing/2014/main" id="{AD84FE34-F7E7-4B2B-B63E-C67200700223}"/>
              </a:ext>
            </a:extLst>
          </p:cNvPr>
          <p:cNvSpPr/>
          <p:nvPr/>
        </p:nvSpPr>
        <p:spPr>
          <a:xfrm>
            <a:off x="4070445" y="4843806"/>
            <a:ext cx="1877437" cy="1140825"/>
          </a:xfrm>
          <a:prstGeom prst="rect">
            <a:avLst/>
          </a:prstGeom>
        </p:spPr>
        <p:txBody>
          <a:bodyPr wrap="none">
            <a:spAutoFit/>
          </a:bodyPr>
          <a:lstStyle/>
          <a:p>
            <a:pPr marL="457200" indent="-457200" algn="dist">
              <a:lnSpc>
                <a:spcPct val="150000"/>
              </a:lnSpc>
              <a:buFont typeface="+mj-lt"/>
              <a:buAutoNum type="arabicPeriod"/>
            </a:pPr>
            <a:r>
              <a:rPr lang="zh-CN" altLang="en-US" sz="2400" dirty="0">
                <a:solidFill>
                  <a:schemeClr val="accent3"/>
                </a:solidFill>
                <a:latin typeface="Times New Roman" panose="02020603050405020304" pitchFamily="18" charset="0"/>
                <a:cs typeface="Times New Roman" panose="02020603050405020304" pitchFamily="18" charset="0"/>
              </a:rPr>
              <a:t>增量架构</a:t>
            </a:r>
            <a:endParaRPr lang="en-US" altLang="zh-CN" sz="2400" dirty="0">
              <a:solidFill>
                <a:schemeClr val="accent3"/>
              </a:solidFill>
              <a:latin typeface="Times New Roman" panose="02020603050405020304" pitchFamily="18" charset="0"/>
              <a:cs typeface="Times New Roman" panose="02020603050405020304" pitchFamily="18" charset="0"/>
            </a:endParaRPr>
          </a:p>
          <a:p>
            <a:pPr marL="457200" indent="-457200" algn="dist">
              <a:lnSpc>
                <a:spcPct val="150000"/>
              </a:lnSpc>
              <a:buFont typeface="+mj-lt"/>
              <a:buAutoNum type="arabicPeriod"/>
            </a:pPr>
            <a:r>
              <a:rPr lang="zh-CN" altLang="en-US" sz="2400" dirty="0">
                <a:solidFill>
                  <a:schemeClr val="accent3"/>
                </a:solidFill>
                <a:latin typeface="Times New Roman" panose="02020603050405020304" pitchFamily="18" charset="0"/>
                <a:cs typeface="Times New Roman" panose="02020603050405020304" pitchFamily="18" charset="0"/>
              </a:rPr>
              <a:t>样本求真</a:t>
            </a:r>
          </a:p>
        </p:txBody>
      </p:sp>
      <p:sp>
        <p:nvSpPr>
          <p:cNvPr id="9" name="矩形 8">
            <a:extLst>
              <a:ext uri="{FF2B5EF4-FFF2-40B4-BE49-F238E27FC236}">
                <a16:creationId xmlns:a16="http://schemas.microsoft.com/office/drawing/2014/main" id="{5DE32081-16BA-41B4-905D-1BA9D086DE86}"/>
              </a:ext>
            </a:extLst>
          </p:cNvPr>
          <p:cNvSpPr/>
          <p:nvPr/>
        </p:nvSpPr>
        <p:spPr>
          <a:xfrm>
            <a:off x="6551897" y="4843806"/>
            <a:ext cx="1877437" cy="1140825"/>
          </a:xfrm>
          <a:prstGeom prst="rect">
            <a:avLst/>
          </a:prstGeom>
        </p:spPr>
        <p:txBody>
          <a:bodyPr wrap="none">
            <a:spAutoFit/>
          </a:bodyPr>
          <a:lstStyle/>
          <a:p>
            <a:pPr marL="457200" indent="-457200" algn="dist">
              <a:lnSpc>
                <a:spcPct val="150000"/>
              </a:lnSpc>
              <a:buFont typeface="+mj-lt"/>
              <a:buAutoNum type="arabicPeriod" startAt="3"/>
            </a:pPr>
            <a:r>
              <a:rPr lang="zh-CN" altLang="en-US" sz="2400" dirty="0">
                <a:solidFill>
                  <a:schemeClr val="accent3"/>
                </a:solidFill>
                <a:latin typeface="Times New Roman" panose="02020603050405020304" pitchFamily="18" charset="0"/>
                <a:cs typeface="Times New Roman" panose="02020603050405020304" pitchFamily="18" charset="0"/>
              </a:rPr>
              <a:t>损失函数</a:t>
            </a:r>
            <a:endParaRPr lang="en-US" altLang="zh-CN" sz="2400" dirty="0">
              <a:solidFill>
                <a:schemeClr val="accent3"/>
              </a:solidFill>
              <a:latin typeface="Times New Roman" panose="02020603050405020304" pitchFamily="18" charset="0"/>
              <a:cs typeface="Times New Roman" panose="02020603050405020304" pitchFamily="18" charset="0"/>
            </a:endParaRPr>
          </a:p>
          <a:p>
            <a:pPr marL="457200" indent="-457200" algn="dist">
              <a:lnSpc>
                <a:spcPct val="150000"/>
              </a:lnSpc>
              <a:buFont typeface="+mj-lt"/>
              <a:buAutoNum type="arabicPeriod" startAt="3"/>
            </a:pPr>
            <a:r>
              <a:rPr lang="zh-CN" altLang="en-US" sz="2400" dirty="0">
                <a:solidFill>
                  <a:schemeClr val="accent3"/>
                </a:solidFill>
                <a:latin typeface="Times New Roman" panose="02020603050405020304" pitchFamily="18" charset="0"/>
                <a:cs typeface="Times New Roman" panose="02020603050405020304" pitchFamily="18" charset="0"/>
              </a:rPr>
              <a:t>正  则  化</a:t>
            </a:r>
          </a:p>
        </p:txBody>
      </p:sp>
      <p:sp>
        <p:nvSpPr>
          <p:cNvPr id="11" name="标题 3">
            <a:extLst>
              <a:ext uri="{FF2B5EF4-FFF2-40B4-BE49-F238E27FC236}">
                <a16:creationId xmlns:a16="http://schemas.microsoft.com/office/drawing/2014/main" id="{65C44885-4276-4936-B377-F4F2776FDCAF}"/>
              </a:ext>
            </a:extLst>
          </p:cNvPr>
          <p:cNvSpPr txBox="1">
            <a:spLocks/>
          </p:cNvSpPr>
          <p:nvPr/>
        </p:nvSpPr>
        <p:spPr>
          <a:xfrm>
            <a:off x="381740" y="377301"/>
            <a:ext cx="1142852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1.2.</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深度学习方法</a:t>
            </a:r>
          </a:p>
        </p:txBody>
      </p:sp>
    </p:spTree>
    <p:extLst>
      <p:ext uri="{BB962C8B-B14F-4D97-AF65-F5344CB8AC3E}">
        <p14:creationId xmlns:p14="http://schemas.microsoft.com/office/powerpoint/2010/main" val="4289737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内容占位符 16">
            <a:extLst>
              <a:ext uri="{FF2B5EF4-FFF2-40B4-BE49-F238E27FC236}">
                <a16:creationId xmlns:a16="http://schemas.microsoft.com/office/drawing/2014/main" id="{52EF9DD1-9805-4B7C-9ABB-642906407DC4}"/>
              </a:ext>
            </a:extLst>
          </p:cNvPr>
          <p:cNvPicPr>
            <a:picLocks noGrp="1" noChangeAspect="1"/>
          </p:cNvPicPr>
          <p:nvPr>
            <p:ph sz="quarter" idx="4"/>
          </p:nvPr>
        </p:nvPicPr>
        <p:blipFill>
          <a:blip r:embed="rId3">
            <a:extLst>
              <a:ext uri="{BEBA8EAE-BF5A-486C-A8C5-ECC9F3942E4B}">
                <a14:imgProps xmlns:a14="http://schemas.microsoft.com/office/drawing/2010/main">
                  <a14:imgLayer r:embed="rId4">
                    <a14:imgEffect>
                      <a14:saturation sat="0"/>
                    </a14:imgEffect>
                    <a14:imgEffect>
                      <a14:brightnessContrast contrast="40000"/>
                    </a14:imgEffect>
                  </a14:imgLayer>
                </a14:imgProps>
              </a:ext>
            </a:extLst>
          </a:blip>
          <a:stretch>
            <a:fillRect/>
          </a:stretch>
        </p:blipFill>
        <p:spPr>
          <a:xfrm>
            <a:off x="6368486" y="4525819"/>
            <a:ext cx="5436892" cy="1954880"/>
          </a:xfrm>
          <a:prstGeom prst="rect">
            <a:avLst/>
          </a:prstGeom>
        </p:spPr>
      </p:pic>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1.2.1.</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健壮架构</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dirty="0">
                <a:solidFill>
                  <a:schemeClr val="bg1">
                    <a:lumMod val="50000"/>
                  </a:schemeClr>
                </a:solidFill>
                <a:latin typeface="Times New Roman" panose="02020603050405020304" pitchFamily="18" charset="0"/>
                <a:cs typeface="Times New Roman" panose="02020603050405020304" pitchFamily="18" charset="0"/>
              </a:rPr>
              <a:t>EM</a:t>
            </a:r>
            <a:r>
              <a:rPr lang="zh-CN" altLang="en-US" sz="1800" dirty="0">
                <a:solidFill>
                  <a:schemeClr val="bg1">
                    <a:lumMod val="50000"/>
                  </a:schemeClr>
                </a:solidFill>
                <a:latin typeface="Times New Roman" panose="02020603050405020304" pitchFamily="18" charset="0"/>
                <a:cs typeface="Times New Roman" panose="02020603050405020304" pitchFamily="18" charset="0"/>
              </a:rPr>
              <a:t>算法开销较大，噪声模型实际效果不佳。</a:t>
            </a:r>
          </a:p>
        </p:txBody>
      </p:sp>
      <p:sp>
        <p:nvSpPr>
          <p:cNvPr id="5" name="文本占位符 4">
            <a:extLst>
              <a:ext uri="{FF2B5EF4-FFF2-40B4-BE49-F238E27FC236}">
                <a16:creationId xmlns:a16="http://schemas.microsoft.com/office/drawing/2014/main" id="{C2907739-0D1D-47FC-85E8-6EEE33054A1C}"/>
              </a:ext>
            </a:extLst>
          </p:cNvPr>
          <p:cNvSpPr>
            <a:spLocks noGrp="1"/>
          </p:cNvSpPr>
          <p:nvPr>
            <p:ph type="body" idx="1"/>
          </p:nvPr>
        </p:nvSpPr>
        <p:spPr>
          <a:xfrm>
            <a:off x="381740" y="1619224"/>
            <a:ext cx="5442988" cy="766714"/>
          </a:xfrm>
        </p:spPr>
        <p:txBody>
          <a:bodyPr vert="horz" lIns="91440" tIns="45720" rIns="91440" bIns="45720" rtlCol="0" anchor="ctr">
            <a:no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Training deep neural-networks using a noise adaptation layer, ICLR, 2017.</a:t>
            </a:r>
          </a:p>
        </p:txBody>
      </p:sp>
      <p:sp>
        <p:nvSpPr>
          <p:cNvPr id="3" name="内容占位符 2">
            <a:extLst>
              <a:ext uri="{FF2B5EF4-FFF2-40B4-BE49-F238E27FC236}">
                <a16:creationId xmlns:a16="http://schemas.microsoft.com/office/drawing/2014/main" id="{F3F3BEA1-FC63-4BA8-AC5D-D028EDD5E44A}"/>
              </a:ext>
            </a:extLst>
          </p:cNvPr>
          <p:cNvSpPr>
            <a:spLocks noGrp="1"/>
          </p:cNvSpPr>
          <p:nvPr>
            <p:ph sz="half" idx="2"/>
          </p:nvPr>
        </p:nvSpPr>
        <p:spPr>
          <a:xfrm>
            <a:off x="375644" y="2385939"/>
            <a:ext cx="5442988" cy="4094760"/>
          </a:xfrm>
        </p:spPr>
        <p:txBody>
          <a:bodyPr>
            <a:normAutofit/>
          </a:bodyPr>
          <a:lstStyle/>
          <a:p>
            <a:pPr marL="0" indent="0" algn="just">
              <a:lnSpc>
                <a:spcPct val="150000"/>
              </a:lnSpc>
              <a:buNone/>
            </a:pPr>
            <a:r>
              <a:rPr lang="zh-CN" altLang="en-US" sz="1600" dirty="0">
                <a:latin typeface="Times New Roman" panose="02020603050405020304" pitchFamily="18" charset="0"/>
                <a:cs typeface="Times New Roman" panose="02020603050405020304" pitchFamily="18" charset="0"/>
              </a:rPr>
              <a:t>用标签转换矩阵</a:t>
            </a:r>
            <a:r>
              <a:rPr lang="en-US" altLang="zh-CN" sz="1600" dirty="0">
                <a:latin typeface="Times New Roman" panose="02020603050405020304" pitchFamily="18" charset="0"/>
                <a:cs typeface="Times New Roman" panose="02020603050405020304" pitchFamily="18" charset="0"/>
              </a:rPr>
              <a:t>T</a:t>
            </a:r>
            <a:r>
              <a:rPr lang="zh-CN" altLang="en-US" sz="1600" dirty="0">
                <a:latin typeface="Times New Roman" panose="02020603050405020304" pitchFamily="18" charset="0"/>
                <a:cs typeface="Times New Roman" panose="02020603050405020304" pitchFamily="18" charset="0"/>
              </a:rPr>
              <a:t>对噪声过程进行建模。噪声标签</a:t>
            </a:r>
            <a:r>
              <a:rPr lang="en-US" altLang="zh-CN" sz="1600" dirty="0">
                <a:latin typeface="Times New Roman" panose="02020603050405020304" pitchFamily="18" charset="0"/>
                <a:cs typeface="Times New Roman" panose="02020603050405020304" pitchFamily="18" charset="0"/>
              </a:rPr>
              <a:t>y</a:t>
            </a:r>
            <a:r>
              <a:rPr lang="en-US" altLang="zh-CN" sz="1600" baseline="300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一般被假定为有条件（类相关，实例无关）地独立于输入</a:t>
            </a:r>
            <a:r>
              <a:rPr lang="en-US" altLang="zh-CN" sz="1600" dirty="0">
                <a:latin typeface="Times New Roman" panose="02020603050405020304" pitchFamily="18" charset="0"/>
                <a:cs typeface="Times New Roman" panose="02020603050405020304" pitchFamily="18" charset="0"/>
              </a:rPr>
              <a:t>x</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5C3FB5C5-74F1-42A9-8AE1-F871D5AB6C39}"/>
              </a:ext>
            </a:extLst>
          </p:cNvPr>
          <p:cNvSpPr>
            <a:spLocks noGrp="1"/>
          </p:cNvSpPr>
          <p:nvPr>
            <p:ph type="body" sz="quarter" idx="3"/>
          </p:nvPr>
        </p:nvSpPr>
        <p:spPr>
          <a:xfrm>
            <a:off x="6367275" y="1619225"/>
            <a:ext cx="5438103" cy="766713"/>
          </a:xfrm>
        </p:spPr>
        <p:txBody>
          <a:bodyPr vert="horz" lIns="91440" tIns="45720" rIns="91440" bIns="45720" rtlCol="0" anchor="ctr">
            <a:no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Learning from massive noisy labeled data for image classification, CVPR, 2015</a:t>
            </a:r>
            <a:endParaRPr lang="zh-CN" altLang="en-US" sz="2000" i="1" dirty="0">
              <a:solidFill>
                <a:schemeClr val="accent3"/>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0768D25-3040-4C0F-9B11-B1542E09F9B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5644" y="3363378"/>
            <a:ext cx="5442988" cy="1610909"/>
          </a:xfrm>
          <a:prstGeom prst="rect">
            <a:avLst/>
          </a:prstGeom>
        </p:spPr>
      </p:pic>
      <p:pic>
        <p:nvPicPr>
          <p:cNvPr id="10" name="内容占位符 1">
            <a:extLst>
              <a:ext uri="{FF2B5EF4-FFF2-40B4-BE49-F238E27FC236}">
                <a16:creationId xmlns:a16="http://schemas.microsoft.com/office/drawing/2014/main" id="{A7AD6EFB-6946-4050-921A-DE4F16DB1381}"/>
              </a:ext>
            </a:extLst>
          </p:cNvPr>
          <p:cNvPicPr>
            <a:picLocks noChangeAspect="1"/>
          </p:cNvPicPr>
          <p:nvPr/>
        </p:nvPicPr>
        <p:blipFill rotWithShape="1">
          <a:blip r:embed="rId6"/>
          <a:srcRect b="53319"/>
          <a:stretch/>
        </p:blipFill>
        <p:spPr>
          <a:xfrm>
            <a:off x="381741" y="5205990"/>
            <a:ext cx="5436892" cy="1043005"/>
          </a:xfrm>
          <a:prstGeom prst="rect">
            <a:avLst/>
          </a:prstGeom>
        </p:spPr>
      </p:pic>
      <p:pic>
        <p:nvPicPr>
          <p:cNvPr id="16" name="图片 15">
            <a:extLst>
              <a:ext uri="{FF2B5EF4-FFF2-40B4-BE49-F238E27FC236}">
                <a16:creationId xmlns:a16="http://schemas.microsoft.com/office/drawing/2014/main" id="{72DC40BB-52CE-4ED2-AFB3-0B5C4A8D9899}"/>
              </a:ext>
            </a:extLst>
          </p:cNvPr>
          <p:cNvPicPr>
            <a:picLocks noChangeAspect="1"/>
          </p:cNvPicPr>
          <p:nvPr/>
        </p:nvPicPr>
        <p:blipFill>
          <a:blip r:embed="rId7"/>
          <a:stretch>
            <a:fillRect/>
          </a:stretch>
        </p:blipFill>
        <p:spPr>
          <a:xfrm>
            <a:off x="6367271" y="2384016"/>
            <a:ext cx="5442988" cy="2141803"/>
          </a:xfrm>
          <a:prstGeom prst="rect">
            <a:avLst/>
          </a:prstGeom>
        </p:spPr>
      </p:pic>
    </p:spTree>
    <p:extLst>
      <p:ext uri="{BB962C8B-B14F-4D97-AF65-F5344CB8AC3E}">
        <p14:creationId xmlns:p14="http://schemas.microsoft.com/office/powerpoint/2010/main" val="141005748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ic1.zhimg.com/80/v2-ccefa5e924d4f8253eabfb6b043b83d0_720w.jpg">
            <a:extLst>
              <a:ext uri="{FF2B5EF4-FFF2-40B4-BE49-F238E27FC236}">
                <a16:creationId xmlns:a16="http://schemas.microsoft.com/office/drawing/2014/main" id="{033E4BBC-0722-478D-A238-88A785EAE5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32"/>
          <a:stretch/>
        </p:blipFill>
        <p:spPr bwMode="auto">
          <a:xfrm>
            <a:off x="436907" y="4691014"/>
            <a:ext cx="2896957" cy="178968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1.2.2.</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损失函数</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800" dirty="0">
                <a:solidFill>
                  <a:schemeClr val="bg1">
                    <a:lumMod val="50000"/>
                  </a:schemeClr>
                </a:solidFill>
                <a:latin typeface="Times New Roman" panose="02020603050405020304" pitchFamily="18" charset="0"/>
                <a:cs typeface="Times New Roman" panose="02020603050405020304" pitchFamily="18" charset="0"/>
              </a:rPr>
              <a:t>损失矫正，重加权</a:t>
            </a:r>
          </a:p>
        </p:txBody>
      </p:sp>
      <p:sp>
        <p:nvSpPr>
          <p:cNvPr id="5" name="文本占位符 4">
            <a:extLst>
              <a:ext uri="{FF2B5EF4-FFF2-40B4-BE49-F238E27FC236}">
                <a16:creationId xmlns:a16="http://schemas.microsoft.com/office/drawing/2014/main" id="{C2907739-0D1D-47FC-85E8-6EEE33054A1C}"/>
              </a:ext>
            </a:extLst>
          </p:cNvPr>
          <p:cNvSpPr>
            <a:spLocks noGrp="1"/>
          </p:cNvSpPr>
          <p:nvPr>
            <p:ph type="body" idx="1"/>
          </p:nvPr>
        </p:nvSpPr>
        <p:spPr>
          <a:xfrm>
            <a:off x="381740" y="1619224"/>
            <a:ext cx="5442988" cy="766714"/>
          </a:xfrm>
        </p:spPr>
        <p:txBody>
          <a:bodyPr vert="horz" lIns="91440" tIns="45720" rIns="91440" bIns="45720" rtlCol="0" anchor="ctr">
            <a:no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Unsupervised label noise modeling and loss correction,</a:t>
            </a:r>
            <a:r>
              <a:rPr lang="zh-CN" altLang="en-US" sz="2000" i="1" dirty="0">
                <a:solidFill>
                  <a:schemeClr val="accent3"/>
                </a:solidFill>
                <a:latin typeface="Times New Roman" panose="02020603050405020304" pitchFamily="18" charset="0"/>
                <a:cs typeface="Times New Roman" panose="02020603050405020304" pitchFamily="18" charset="0"/>
              </a:rPr>
              <a:t> </a:t>
            </a:r>
            <a:r>
              <a:rPr lang="en-US" altLang="zh-CN" sz="2000" i="1" dirty="0">
                <a:solidFill>
                  <a:schemeClr val="accent3"/>
                </a:solidFill>
                <a:latin typeface="Times New Roman" panose="02020603050405020304" pitchFamily="18" charset="0"/>
                <a:cs typeface="Times New Roman" panose="02020603050405020304" pitchFamily="18" charset="0"/>
              </a:rPr>
              <a:t>ICML,</a:t>
            </a:r>
            <a:r>
              <a:rPr lang="zh-CN" altLang="en-US" sz="2000" i="1" dirty="0">
                <a:solidFill>
                  <a:schemeClr val="accent3"/>
                </a:solidFill>
                <a:latin typeface="Times New Roman" panose="02020603050405020304" pitchFamily="18" charset="0"/>
                <a:cs typeface="Times New Roman" panose="02020603050405020304" pitchFamily="18" charset="0"/>
              </a:rPr>
              <a:t> </a:t>
            </a:r>
            <a:r>
              <a:rPr lang="en-US" altLang="zh-CN" sz="2000" i="1" dirty="0">
                <a:solidFill>
                  <a:schemeClr val="accent3"/>
                </a:solidFill>
                <a:latin typeface="Times New Roman" panose="02020603050405020304" pitchFamily="18" charset="0"/>
                <a:cs typeface="Times New Roman" panose="02020603050405020304" pitchFamily="18" charset="0"/>
              </a:rPr>
              <a:t>2019</a:t>
            </a:r>
            <a:endParaRPr lang="zh-CN" altLang="en-US" sz="2000" i="1" dirty="0">
              <a:solidFill>
                <a:schemeClr val="accent3"/>
              </a:solidFill>
              <a:latin typeface="Times New Roman" panose="02020603050405020304" pitchFamily="18" charset="0"/>
              <a:cs typeface="Times New Roman" panose="02020603050405020304" pitchFamily="18" charset="0"/>
            </a:endParaRPr>
          </a:p>
        </p:txBody>
      </p:sp>
      <p:sp>
        <p:nvSpPr>
          <p:cNvPr id="6" name="文本占位符 5">
            <a:extLst>
              <a:ext uri="{FF2B5EF4-FFF2-40B4-BE49-F238E27FC236}">
                <a16:creationId xmlns:a16="http://schemas.microsoft.com/office/drawing/2014/main" id="{5C3FB5C5-74F1-42A9-8AE1-F871D5AB6C39}"/>
              </a:ext>
            </a:extLst>
          </p:cNvPr>
          <p:cNvSpPr>
            <a:spLocks noGrp="1"/>
          </p:cNvSpPr>
          <p:nvPr>
            <p:ph type="body" sz="quarter" idx="3"/>
          </p:nvPr>
        </p:nvSpPr>
        <p:spPr>
          <a:xfrm>
            <a:off x="6373367" y="1619225"/>
            <a:ext cx="5436891" cy="766713"/>
          </a:xfrm>
        </p:spPr>
        <p:txBody>
          <a:bodyPr>
            <a:no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Making deep neural networks robust to label noise: A loss correction approach, CVPR, 2017</a:t>
            </a:r>
          </a:p>
        </p:txBody>
      </p:sp>
      <p:pic>
        <p:nvPicPr>
          <p:cNvPr id="12" name="内容占位符 11">
            <a:extLst>
              <a:ext uri="{FF2B5EF4-FFF2-40B4-BE49-F238E27FC236}">
                <a16:creationId xmlns:a16="http://schemas.microsoft.com/office/drawing/2014/main" id="{F049D3BF-A6BE-4DE3-8637-F692950851EC}"/>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339" r="18090"/>
          <a:stretch/>
        </p:blipFill>
        <p:spPr bwMode="auto">
          <a:xfrm>
            <a:off x="375646" y="3635693"/>
            <a:ext cx="5442988" cy="958104"/>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F6FDEB33-EEDB-493F-9968-51163423E1FF}"/>
              </a:ext>
            </a:extLst>
          </p:cNvPr>
          <p:cNvSpPr/>
          <p:nvPr/>
        </p:nvSpPr>
        <p:spPr>
          <a:xfrm>
            <a:off x="375645" y="2384890"/>
            <a:ext cx="5442989" cy="1153586"/>
          </a:xfrm>
          <a:prstGeom prst="rect">
            <a:avLst/>
          </a:prstGeom>
        </p:spPr>
        <p:txBody>
          <a:bodyPr wrap="square">
            <a:spAutoFit/>
          </a:bodyPr>
          <a:lstStyle/>
          <a:p>
            <a:pPr algn="just">
              <a:lnSpc>
                <a:spcPct val="150000"/>
              </a:lnSpc>
            </a:pPr>
            <a:r>
              <a:rPr lang="zh-CN" altLang="en-US" sz="1600" dirty="0">
                <a:solidFill>
                  <a:srgbClr val="121212"/>
                </a:solidFill>
                <a:latin typeface="Times New Roman" panose="02020603050405020304" pitchFamily="18" charset="0"/>
                <a:cs typeface="Times New Roman" panose="02020603050405020304" pitchFamily="18" charset="0"/>
              </a:rPr>
              <a:t>噪音点计算出来的</a:t>
            </a:r>
            <a:r>
              <a:rPr lang="en-US" altLang="zh-CN" sz="1600" dirty="0">
                <a:solidFill>
                  <a:srgbClr val="121212"/>
                </a:solidFill>
                <a:latin typeface="Times New Roman" panose="02020603050405020304" pitchFamily="18" charset="0"/>
                <a:cs typeface="Times New Roman" panose="02020603050405020304" pitchFamily="18" charset="0"/>
              </a:rPr>
              <a:t>loss</a:t>
            </a:r>
            <a:r>
              <a:rPr lang="zh-CN" altLang="en-US" sz="1600" dirty="0">
                <a:solidFill>
                  <a:srgbClr val="121212"/>
                </a:solidFill>
                <a:latin typeface="Times New Roman" panose="02020603050405020304" pitchFamily="18" charset="0"/>
                <a:cs typeface="Times New Roman" panose="02020603050405020304" pitchFamily="18" charset="0"/>
              </a:rPr>
              <a:t>一般都会更大，即</a:t>
            </a:r>
            <a:r>
              <a:rPr lang="en-US" altLang="zh-CN" sz="1600" dirty="0" err="1">
                <a:solidFill>
                  <a:srgbClr val="121212"/>
                </a:solidFill>
                <a:latin typeface="Times New Roman" panose="02020603050405020304" pitchFamily="18" charset="0"/>
                <a:cs typeface="Times New Roman" panose="02020603050405020304" pitchFamily="18" charset="0"/>
              </a:rPr>
              <a:t>CELoss</a:t>
            </a:r>
            <a:r>
              <a:rPr lang="zh-CN" altLang="en-US" sz="1600" dirty="0">
                <a:solidFill>
                  <a:srgbClr val="121212"/>
                </a:solidFill>
                <a:latin typeface="Times New Roman" panose="02020603050405020304" pitchFamily="18" charset="0"/>
                <a:cs typeface="Times New Roman" panose="02020603050405020304" pitchFamily="18" charset="0"/>
              </a:rPr>
              <a:t>鼓励模型学到错误信息。把模型自己的预测加入到真实标签中，会直接降低这些噪音点的</a:t>
            </a:r>
            <a:r>
              <a:rPr lang="en-US" altLang="zh-CN" sz="1600" dirty="0">
                <a:solidFill>
                  <a:srgbClr val="121212"/>
                </a:solidFill>
                <a:latin typeface="Times New Roman" panose="02020603050405020304" pitchFamily="18" charset="0"/>
                <a:cs typeface="Times New Roman" panose="02020603050405020304" pitchFamily="18" charset="0"/>
              </a:rPr>
              <a:t>loss</a:t>
            </a:r>
            <a:r>
              <a:rPr lang="zh-CN" altLang="en-US" sz="1600" dirty="0">
                <a:solidFill>
                  <a:srgbClr val="121212"/>
                </a:solidFill>
                <a:latin typeface="Times New Roman" panose="02020603050405020304" pitchFamily="18" charset="0"/>
                <a:cs typeface="Times New Roman" panose="02020603050405020304" pitchFamily="18" charset="0"/>
              </a:rPr>
              <a:t>即降低对噪音点的注意力。</a:t>
            </a:r>
            <a:endParaRPr lang="zh-CN" altLang="en-US" sz="1600" dirty="0">
              <a:latin typeface="Times New Roman" panose="02020603050405020304" pitchFamily="18" charset="0"/>
              <a:cs typeface="Times New Roman" panose="02020603050405020304" pitchFamily="18" charset="0"/>
            </a:endParaRPr>
          </a:p>
        </p:txBody>
      </p:sp>
      <p:pic>
        <p:nvPicPr>
          <p:cNvPr id="1030" name="Picture 6" descr="https://pic4.zhimg.com/80/v2-d8ade5abc837ac7b7233da28278ae6f7_720w.jpg">
            <a:extLst>
              <a:ext uri="{FF2B5EF4-FFF2-40B4-BE49-F238E27FC236}">
                <a16:creationId xmlns:a16="http://schemas.microsoft.com/office/drawing/2014/main" id="{239CABAD-DCED-4104-A003-65AA5C2C80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8726" r="10539" b="47230"/>
          <a:stretch/>
        </p:blipFill>
        <p:spPr bwMode="auto">
          <a:xfrm>
            <a:off x="3541837" y="4691014"/>
            <a:ext cx="2276797" cy="1789684"/>
          </a:xfrm>
          <a:prstGeom prst="rect">
            <a:avLst/>
          </a:prstGeom>
          <a:noFill/>
          <a:extLst>
            <a:ext uri="{909E8E84-426E-40DD-AFC4-6F175D3DCCD1}">
              <a14:hiddenFill xmlns:a14="http://schemas.microsoft.com/office/drawing/2010/main">
                <a:solidFill>
                  <a:srgbClr val="FFFFFF"/>
                </a:solidFill>
              </a14:hiddenFill>
            </a:ext>
          </a:extLst>
        </p:spPr>
      </p:pic>
      <p:pic>
        <p:nvPicPr>
          <p:cNvPr id="16" name="内容占位符 15">
            <a:extLst>
              <a:ext uri="{FF2B5EF4-FFF2-40B4-BE49-F238E27FC236}">
                <a16:creationId xmlns:a16="http://schemas.microsoft.com/office/drawing/2014/main" id="{2376AFFF-29D2-4B29-95F4-57ED33666E7C}"/>
              </a:ext>
            </a:extLst>
          </p:cNvPr>
          <p:cNvPicPr>
            <a:picLocks noGrp="1" noChangeAspect="1"/>
          </p:cNvPicPr>
          <p:nvPr>
            <p:ph sz="half" idx="2"/>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6367273" y="2384889"/>
            <a:ext cx="2723462" cy="462881"/>
          </a:xfrm>
          <a:prstGeom prst="rect">
            <a:avLst/>
          </a:prstGeom>
        </p:spPr>
      </p:pic>
      <p:pic>
        <p:nvPicPr>
          <p:cNvPr id="18" name="图片 17">
            <a:extLst>
              <a:ext uri="{FF2B5EF4-FFF2-40B4-BE49-F238E27FC236}">
                <a16:creationId xmlns:a16="http://schemas.microsoft.com/office/drawing/2014/main" id="{768556DF-47F8-43F9-BBD1-70BE9E284B23}"/>
              </a:ext>
            </a:extLst>
          </p:cNvPr>
          <p:cNvPicPr>
            <a:picLocks noChangeAspect="1"/>
          </p:cNvPicPr>
          <p:nvPr/>
        </p:nvPicPr>
        <p:blipFill>
          <a:blip r:embed="rId9"/>
          <a:stretch>
            <a:fillRect/>
          </a:stretch>
        </p:blipFill>
        <p:spPr>
          <a:xfrm>
            <a:off x="6367273" y="2961683"/>
            <a:ext cx="5387820" cy="1883353"/>
          </a:xfrm>
          <a:prstGeom prst="rect">
            <a:avLst/>
          </a:prstGeom>
        </p:spPr>
      </p:pic>
      <p:pic>
        <p:nvPicPr>
          <p:cNvPr id="19" name="图片 18">
            <a:extLst>
              <a:ext uri="{FF2B5EF4-FFF2-40B4-BE49-F238E27FC236}">
                <a16:creationId xmlns:a16="http://schemas.microsoft.com/office/drawing/2014/main" id="{6732B598-0277-4444-9609-9E8BF2A960F4}"/>
              </a:ext>
            </a:extLst>
          </p:cNvPr>
          <p:cNvPicPr>
            <a:picLocks noChangeAspect="1"/>
          </p:cNvPicPr>
          <p:nvPr/>
        </p:nvPicPr>
        <p:blipFill>
          <a:blip r:embed="rId10"/>
          <a:stretch>
            <a:fillRect/>
          </a:stretch>
        </p:blipFill>
        <p:spPr>
          <a:xfrm>
            <a:off x="6367273" y="4958949"/>
            <a:ext cx="5387820" cy="1126195"/>
          </a:xfrm>
          <a:prstGeom prst="rect">
            <a:avLst/>
          </a:prstGeom>
        </p:spPr>
      </p:pic>
    </p:spTree>
    <p:extLst>
      <p:ext uri="{BB962C8B-B14F-4D97-AF65-F5344CB8AC3E}">
        <p14:creationId xmlns:p14="http://schemas.microsoft.com/office/powerpoint/2010/main" val="81807180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1.2.2.</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损失函数</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800" dirty="0">
                <a:solidFill>
                  <a:schemeClr val="bg1">
                    <a:lumMod val="50000"/>
                  </a:schemeClr>
                </a:solidFill>
                <a:latin typeface="Times New Roman" panose="02020603050405020304" pitchFamily="18" charset="0"/>
                <a:cs typeface="Times New Roman" panose="02020603050405020304" pitchFamily="18" charset="0"/>
              </a:rPr>
              <a:t>组合使用不同的损失函数，弥补交叉熵的缺点</a:t>
            </a:r>
          </a:p>
        </p:txBody>
      </p:sp>
      <p:sp>
        <p:nvSpPr>
          <p:cNvPr id="5" name="文本占位符 4">
            <a:extLst>
              <a:ext uri="{FF2B5EF4-FFF2-40B4-BE49-F238E27FC236}">
                <a16:creationId xmlns:a16="http://schemas.microsoft.com/office/drawing/2014/main" id="{C2907739-0D1D-47FC-85E8-6EEE33054A1C}"/>
              </a:ext>
            </a:extLst>
          </p:cNvPr>
          <p:cNvSpPr>
            <a:spLocks noGrp="1"/>
          </p:cNvSpPr>
          <p:nvPr>
            <p:ph type="body" idx="1"/>
          </p:nvPr>
        </p:nvSpPr>
        <p:spPr>
          <a:xfrm>
            <a:off x="381740" y="1619224"/>
            <a:ext cx="5442988" cy="766714"/>
          </a:xfrm>
        </p:spPr>
        <p:txBody>
          <a:bodyPr>
            <a:no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Symmetric cross entropy for robust learning with noisy labels, ICCV, 2019</a:t>
            </a:r>
          </a:p>
        </p:txBody>
      </p:sp>
      <p:sp>
        <p:nvSpPr>
          <p:cNvPr id="6" name="文本占位符 5">
            <a:extLst>
              <a:ext uri="{FF2B5EF4-FFF2-40B4-BE49-F238E27FC236}">
                <a16:creationId xmlns:a16="http://schemas.microsoft.com/office/drawing/2014/main" id="{5C3FB5C5-74F1-42A9-8AE1-F871D5AB6C39}"/>
              </a:ext>
            </a:extLst>
          </p:cNvPr>
          <p:cNvSpPr>
            <a:spLocks noGrp="1"/>
          </p:cNvSpPr>
          <p:nvPr>
            <p:ph type="body" sz="quarter" idx="3"/>
          </p:nvPr>
        </p:nvSpPr>
        <p:spPr>
          <a:xfrm>
            <a:off x="6373367" y="1619225"/>
            <a:ext cx="5436891" cy="766713"/>
          </a:xfrm>
        </p:spPr>
        <p:txBody>
          <a:bodyPr>
            <a:normAutofit fontScale="85000" lnSpcReduction="10000"/>
          </a:bodyPr>
          <a:lstStyle/>
          <a:p>
            <a:pPr algn="l"/>
            <a:r>
              <a:rPr lang="en-US" altLang="zh-CN" sz="2400" i="1" dirty="0">
                <a:solidFill>
                  <a:schemeClr val="accent3"/>
                </a:solidFill>
                <a:latin typeface="Times New Roman" panose="02020603050405020304" pitchFamily="18" charset="0"/>
                <a:cs typeface="Times New Roman" panose="02020603050405020304" pitchFamily="18" charset="0"/>
              </a:rPr>
              <a:t>Generalized Cross Entropy Loss for Training Deep</a:t>
            </a:r>
          </a:p>
          <a:p>
            <a:pPr algn="l"/>
            <a:r>
              <a:rPr lang="en-US" altLang="zh-CN" sz="2400" i="1" dirty="0">
                <a:solidFill>
                  <a:schemeClr val="accent3"/>
                </a:solidFill>
                <a:latin typeface="Times New Roman" panose="02020603050405020304" pitchFamily="18" charset="0"/>
                <a:cs typeface="Times New Roman" panose="02020603050405020304" pitchFamily="18" charset="0"/>
              </a:rPr>
              <a:t>Neural Networks with Noisy Labels,</a:t>
            </a:r>
            <a:r>
              <a:rPr lang="zh-CN" altLang="en-US" sz="2400" i="1" dirty="0">
                <a:solidFill>
                  <a:schemeClr val="accent3"/>
                </a:solidFill>
                <a:latin typeface="Times New Roman" panose="02020603050405020304" pitchFamily="18" charset="0"/>
                <a:cs typeface="Times New Roman" panose="02020603050405020304" pitchFamily="18" charset="0"/>
              </a:rPr>
              <a:t> </a:t>
            </a:r>
            <a:r>
              <a:rPr lang="en-US" altLang="zh-CN" sz="2400" i="1" dirty="0">
                <a:solidFill>
                  <a:schemeClr val="accent3"/>
                </a:solidFill>
                <a:latin typeface="Times New Roman" panose="02020603050405020304" pitchFamily="18" charset="0"/>
                <a:cs typeface="Times New Roman" panose="02020603050405020304" pitchFamily="18" charset="0"/>
              </a:rPr>
              <a:t>NIPS, 2018</a:t>
            </a:r>
          </a:p>
        </p:txBody>
      </p:sp>
      <p:sp>
        <p:nvSpPr>
          <p:cNvPr id="11" name="内容占位符 10">
            <a:extLst>
              <a:ext uri="{FF2B5EF4-FFF2-40B4-BE49-F238E27FC236}">
                <a16:creationId xmlns:a16="http://schemas.microsoft.com/office/drawing/2014/main" id="{3DCE822B-154E-43D4-AD69-1685EBDEFFA4}"/>
              </a:ext>
            </a:extLst>
          </p:cNvPr>
          <p:cNvSpPr>
            <a:spLocks noGrp="1"/>
          </p:cNvSpPr>
          <p:nvPr>
            <p:ph sz="quarter" idx="4"/>
          </p:nvPr>
        </p:nvSpPr>
        <p:spPr>
          <a:xfrm>
            <a:off x="6373368" y="2385938"/>
            <a:ext cx="5436890" cy="4094077"/>
          </a:xfrm>
        </p:spPr>
        <p:txBody>
          <a:bodyPr>
            <a:normAutofit/>
          </a:bodyPr>
          <a:lstStyle/>
          <a:p>
            <a:pPr marL="0" indent="0" algn="just">
              <a:lnSpc>
                <a:spcPct val="150000"/>
              </a:lnSpc>
              <a:buNone/>
            </a:pPr>
            <a:r>
              <a:rPr lang="zh-CN" altLang="en-US" sz="1600" dirty="0">
                <a:latin typeface="Times New Roman" panose="02020603050405020304" pitchFamily="18" charset="0"/>
                <a:cs typeface="Times New Roman" panose="02020603050405020304" pitchFamily="18" charset="0"/>
              </a:rPr>
              <a:t>针对带噪数据的训练学习，直接选取</a:t>
            </a:r>
            <a:r>
              <a:rPr lang="en-US" altLang="zh-CN" sz="1600" dirty="0">
                <a:latin typeface="Times New Roman" panose="02020603050405020304" pitchFamily="18" charset="0"/>
                <a:cs typeface="Times New Roman" panose="02020603050405020304" pitchFamily="18" charset="0"/>
              </a:rPr>
              <a:t>CCE</a:t>
            </a:r>
            <a:r>
              <a:rPr lang="zh-CN" altLang="en-US" sz="1600" dirty="0">
                <a:latin typeface="Times New Roman" panose="02020603050405020304" pitchFamily="18" charset="0"/>
                <a:cs typeface="Times New Roman" panose="02020603050405020304" pitchFamily="18" charset="0"/>
              </a:rPr>
              <a:t>会导致模型在噪声数据上过拟合，</a:t>
            </a:r>
            <a:r>
              <a:rPr lang="en-US" altLang="zh-CN" sz="1600" dirty="0">
                <a:latin typeface="Times New Roman" panose="02020603050405020304" pitchFamily="18" charset="0"/>
                <a:cs typeface="Times New Roman" panose="02020603050405020304" pitchFamily="18" charset="0"/>
              </a:rPr>
              <a:t>MAE</a:t>
            </a:r>
            <a:r>
              <a:rPr lang="zh-CN" altLang="en-US" sz="1600" dirty="0">
                <a:latin typeface="Times New Roman" panose="02020603050405020304" pitchFamily="18" charset="0"/>
                <a:cs typeface="Times New Roman" panose="02020603050405020304" pitchFamily="18" charset="0"/>
              </a:rPr>
              <a:t>被证明可以有效抑制噪声数据，但收敛速度慢、训练困难。综合</a:t>
            </a:r>
            <a:r>
              <a:rPr lang="en-US" altLang="zh-CN" sz="1600" dirty="0">
                <a:latin typeface="Times New Roman" panose="02020603050405020304" pitchFamily="18" charset="0"/>
                <a:cs typeface="Times New Roman" panose="02020603050405020304" pitchFamily="18" charset="0"/>
              </a:rPr>
              <a:t>CCE/MAE</a:t>
            </a:r>
            <a:r>
              <a:rPr lang="zh-CN" altLang="en-US" sz="1600" dirty="0">
                <a:latin typeface="Times New Roman" panose="02020603050405020304" pitchFamily="18" charset="0"/>
                <a:cs typeface="Times New Roman" panose="02020603050405020304" pitchFamily="18" charset="0"/>
              </a:rPr>
              <a:t>优势、避免其劣势可以在带噪数据学习上取得更好效果。</a:t>
            </a:r>
          </a:p>
        </p:txBody>
      </p:sp>
      <p:pic>
        <p:nvPicPr>
          <p:cNvPr id="12" name="图片 11">
            <a:extLst>
              <a:ext uri="{FF2B5EF4-FFF2-40B4-BE49-F238E27FC236}">
                <a16:creationId xmlns:a16="http://schemas.microsoft.com/office/drawing/2014/main" id="{CE5058CD-F062-4254-9F48-1481D645570A}"/>
              </a:ext>
            </a:extLst>
          </p:cNvPr>
          <p:cNvPicPr>
            <a:picLocks noChangeAspect="1"/>
          </p:cNvPicPr>
          <p:nvPr/>
        </p:nvPicPr>
        <p:blipFill>
          <a:blip r:embed="rId3"/>
          <a:stretch>
            <a:fillRect/>
          </a:stretch>
        </p:blipFill>
        <p:spPr>
          <a:xfrm>
            <a:off x="6367273" y="4106658"/>
            <a:ext cx="5446033" cy="652636"/>
          </a:xfrm>
          <a:prstGeom prst="rect">
            <a:avLst/>
          </a:prstGeom>
        </p:spPr>
      </p:pic>
      <p:pic>
        <p:nvPicPr>
          <p:cNvPr id="13" name="图片 12">
            <a:extLst>
              <a:ext uri="{FF2B5EF4-FFF2-40B4-BE49-F238E27FC236}">
                <a16:creationId xmlns:a16="http://schemas.microsoft.com/office/drawing/2014/main" id="{05AF3564-5F13-4979-B5BB-82DB63ECEFB3}"/>
              </a:ext>
            </a:extLst>
          </p:cNvPr>
          <p:cNvPicPr>
            <a:picLocks noChangeAspect="1"/>
          </p:cNvPicPr>
          <p:nvPr/>
        </p:nvPicPr>
        <p:blipFill rotWithShape="1">
          <a:blip r:embed="rId4"/>
          <a:srcRect r="6001"/>
          <a:stretch/>
        </p:blipFill>
        <p:spPr>
          <a:xfrm>
            <a:off x="6443180" y="4873372"/>
            <a:ext cx="2630876" cy="576000"/>
          </a:xfrm>
          <a:prstGeom prst="rect">
            <a:avLst/>
          </a:prstGeom>
        </p:spPr>
      </p:pic>
      <p:pic>
        <p:nvPicPr>
          <p:cNvPr id="14" name="图片 13">
            <a:extLst>
              <a:ext uri="{FF2B5EF4-FFF2-40B4-BE49-F238E27FC236}">
                <a16:creationId xmlns:a16="http://schemas.microsoft.com/office/drawing/2014/main" id="{504448E8-E847-4C00-835D-5061721CCA1A}"/>
              </a:ext>
            </a:extLst>
          </p:cNvPr>
          <p:cNvPicPr>
            <a:picLocks noChangeAspect="1"/>
          </p:cNvPicPr>
          <p:nvPr/>
        </p:nvPicPr>
        <p:blipFill>
          <a:blip r:embed="rId5"/>
          <a:stretch>
            <a:fillRect/>
          </a:stretch>
        </p:blipFill>
        <p:spPr>
          <a:xfrm>
            <a:off x="6367273" y="5563450"/>
            <a:ext cx="5446033" cy="497017"/>
          </a:xfrm>
          <a:prstGeom prst="rect">
            <a:avLst/>
          </a:prstGeom>
        </p:spPr>
      </p:pic>
      <p:pic>
        <p:nvPicPr>
          <p:cNvPr id="17" name="内容占位符 1">
            <a:extLst>
              <a:ext uri="{FF2B5EF4-FFF2-40B4-BE49-F238E27FC236}">
                <a16:creationId xmlns:a16="http://schemas.microsoft.com/office/drawing/2014/main" id="{2C556A98-E81B-40A8-9C80-F60FBA6D9C98}"/>
              </a:ext>
            </a:extLst>
          </p:cNvPr>
          <p:cNvPicPr>
            <a:picLocks noGrp="1" noChangeAspect="1"/>
          </p:cNvPicPr>
          <p:nvPr>
            <p:ph sz="half" idx="2"/>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b="61435"/>
          <a:stretch/>
        </p:blipFill>
        <p:spPr>
          <a:xfrm>
            <a:off x="378697" y="2385937"/>
            <a:ext cx="4345919" cy="1188000"/>
          </a:xfrm>
          <a:prstGeom prst="rect">
            <a:avLst/>
          </a:prstGeom>
        </p:spPr>
      </p:pic>
      <p:pic>
        <p:nvPicPr>
          <p:cNvPr id="15" name="图片 14">
            <a:extLst>
              <a:ext uri="{FF2B5EF4-FFF2-40B4-BE49-F238E27FC236}">
                <a16:creationId xmlns:a16="http://schemas.microsoft.com/office/drawing/2014/main" id="{48DD1325-D47D-433A-BB11-0357F7A87C8B}"/>
              </a:ext>
            </a:extLst>
          </p:cNvPr>
          <p:cNvPicPr>
            <a:picLocks noChangeAspect="1"/>
          </p:cNvPicPr>
          <p:nvPr/>
        </p:nvPicPr>
        <p:blipFill>
          <a:blip r:embed="rId8"/>
          <a:stretch>
            <a:fillRect/>
          </a:stretch>
        </p:blipFill>
        <p:spPr>
          <a:xfrm>
            <a:off x="378694" y="3566273"/>
            <a:ext cx="4345919" cy="2913742"/>
          </a:xfrm>
          <a:prstGeom prst="rect">
            <a:avLst/>
          </a:prstGeom>
        </p:spPr>
      </p:pic>
    </p:spTree>
    <p:extLst>
      <p:ext uri="{BB962C8B-B14F-4D97-AF65-F5344CB8AC3E}">
        <p14:creationId xmlns:p14="http://schemas.microsoft.com/office/powerpoint/2010/main" val="391437967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1.2.2.</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损失函数</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800" dirty="0">
                <a:solidFill>
                  <a:schemeClr val="bg1">
                    <a:lumMod val="50000"/>
                  </a:schemeClr>
                </a:solidFill>
                <a:latin typeface="Times New Roman" panose="02020603050405020304" pitchFamily="18" charset="0"/>
                <a:cs typeface="Times New Roman" panose="02020603050405020304" pitchFamily="18" charset="0"/>
              </a:rPr>
              <a:t>利用负样本稀释噪声标签在损失函数中的影响，简单类更好操作</a:t>
            </a:r>
          </a:p>
        </p:txBody>
      </p:sp>
      <p:sp>
        <p:nvSpPr>
          <p:cNvPr id="5" name="文本占位符 4">
            <a:extLst>
              <a:ext uri="{FF2B5EF4-FFF2-40B4-BE49-F238E27FC236}">
                <a16:creationId xmlns:a16="http://schemas.microsoft.com/office/drawing/2014/main" id="{C2907739-0D1D-47FC-85E8-6EEE33054A1C}"/>
              </a:ext>
            </a:extLst>
          </p:cNvPr>
          <p:cNvSpPr>
            <a:spLocks noGrp="1"/>
          </p:cNvSpPr>
          <p:nvPr>
            <p:ph type="body" idx="1"/>
          </p:nvPr>
        </p:nvSpPr>
        <p:spPr>
          <a:xfrm>
            <a:off x="381740" y="1619224"/>
            <a:ext cx="5442988" cy="766714"/>
          </a:xfrm>
        </p:spPr>
        <p:txBody>
          <a:bodyPr vert="horz" lIns="91440" tIns="45720" rIns="91440" bIns="45720" rtlCol="0" anchor="ctr">
            <a:no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Peer loss functions: Learning from noisy labels</a:t>
            </a:r>
          </a:p>
          <a:p>
            <a:pPr algn="l"/>
            <a:r>
              <a:rPr lang="en-US" altLang="zh-CN" sz="2000" i="1" dirty="0">
                <a:solidFill>
                  <a:schemeClr val="accent3"/>
                </a:solidFill>
                <a:latin typeface="Times New Roman" panose="02020603050405020304" pitchFamily="18" charset="0"/>
                <a:cs typeface="Times New Roman" panose="02020603050405020304" pitchFamily="18" charset="0"/>
              </a:rPr>
              <a:t>without knowing noise rates,</a:t>
            </a:r>
            <a:r>
              <a:rPr lang="zh-CN" altLang="en-US" sz="2000" i="1" dirty="0">
                <a:solidFill>
                  <a:schemeClr val="accent3"/>
                </a:solidFill>
                <a:latin typeface="Times New Roman" panose="02020603050405020304" pitchFamily="18" charset="0"/>
                <a:cs typeface="Times New Roman" panose="02020603050405020304" pitchFamily="18" charset="0"/>
              </a:rPr>
              <a:t> </a:t>
            </a:r>
            <a:r>
              <a:rPr lang="en-US" altLang="zh-CN" sz="2000" i="1" dirty="0">
                <a:solidFill>
                  <a:schemeClr val="accent3"/>
                </a:solidFill>
                <a:latin typeface="Times New Roman" panose="02020603050405020304" pitchFamily="18" charset="0"/>
                <a:cs typeface="Times New Roman" panose="02020603050405020304" pitchFamily="18" charset="0"/>
              </a:rPr>
              <a:t>ICML, 2020</a:t>
            </a:r>
          </a:p>
        </p:txBody>
      </p:sp>
      <p:sp>
        <p:nvSpPr>
          <p:cNvPr id="6" name="文本占位符 5">
            <a:extLst>
              <a:ext uri="{FF2B5EF4-FFF2-40B4-BE49-F238E27FC236}">
                <a16:creationId xmlns:a16="http://schemas.microsoft.com/office/drawing/2014/main" id="{5C3FB5C5-74F1-42A9-8AE1-F871D5AB6C39}"/>
              </a:ext>
            </a:extLst>
          </p:cNvPr>
          <p:cNvSpPr>
            <a:spLocks noGrp="1"/>
          </p:cNvSpPr>
          <p:nvPr>
            <p:ph type="body" sz="quarter" idx="3"/>
          </p:nvPr>
        </p:nvSpPr>
        <p:spPr>
          <a:xfrm>
            <a:off x="6373367" y="1619225"/>
            <a:ext cx="5436891" cy="766713"/>
          </a:xfrm>
        </p:spPr>
        <p:txBody>
          <a:bodyPr>
            <a:no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Normalized loss functions for deep learning with noisy label, ICML, 2020</a:t>
            </a:r>
            <a:endParaRPr lang="zh-CN" altLang="en-US" sz="2000" i="1" dirty="0">
              <a:solidFill>
                <a:schemeClr val="accent3"/>
              </a:solidFill>
              <a:latin typeface="Times New Roman" panose="02020603050405020304" pitchFamily="18" charset="0"/>
              <a:cs typeface="Times New Roman" panose="02020603050405020304" pitchFamily="18" charset="0"/>
            </a:endParaRPr>
          </a:p>
        </p:txBody>
      </p:sp>
      <p:pic>
        <p:nvPicPr>
          <p:cNvPr id="2050" name="Picture 2" descr="https://img-blog.csdnimg.cn/20200515120114211.png?x-oss-process=image/watermark,type_ZmFuZ3poZW5naGVpdGk,shadow_10,text_aHR0cHM6Ly9ibG9nLmNzZG4ubmV0L2thcmFtb3M=,size_16,color_FFFFFF,t_70">
            <a:extLst>
              <a:ext uri="{FF2B5EF4-FFF2-40B4-BE49-F238E27FC236}">
                <a16:creationId xmlns:a16="http://schemas.microsoft.com/office/drawing/2014/main" id="{D457AE5A-1C32-4C3C-9978-C2C7799EDAF2}"/>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2" b="6842"/>
          <a:stretch/>
        </p:blipFill>
        <p:spPr bwMode="auto">
          <a:xfrm>
            <a:off x="381739" y="2385938"/>
            <a:ext cx="5436891" cy="3756205"/>
          </a:xfrm>
          <a:prstGeom prst="rect">
            <a:avLst/>
          </a:prstGeom>
          <a:extLst>
            <a:ext uri="{909E8E84-426E-40DD-AFC4-6F175D3DCCD1}">
              <a14:hiddenFill xmlns:a14="http://schemas.microsoft.com/office/drawing/2010/main">
                <a:solidFill>
                  <a:srgbClr val="FFFFFF"/>
                </a:solidFill>
              </a14:hiddenFill>
            </a:ext>
          </a:extLst>
        </p:spPr>
      </p:pic>
      <p:pic>
        <p:nvPicPr>
          <p:cNvPr id="22" name="内容占位符 21">
            <a:extLst>
              <a:ext uri="{FF2B5EF4-FFF2-40B4-BE49-F238E27FC236}">
                <a16:creationId xmlns:a16="http://schemas.microsoft.com/office/drawing/2014/main" id="{B35E7E28-B02A-4F8D-A0DD-1C1EF1DC3B2C}"/>
              </a:ext>
            </a:extLst>
          </p:cNvPr>
          <p:cNvPicPr>
            <a:picLocks noGrp="1" noChangeAspect="1"/>
          </p:cNvPicPr>
          <p:nvPr>
            <p:ph sz="quarter" idx="4"/>
          </p:nvPr>
        </p:nvPicPr>
        <p:blipFill rotWithShape="1">
          <a:blip r:embed="rId4"/>
          <a:srcRect t="35456" b="-2135"/>
          <a:stretch/>
        </p:blipFill>
        <p:spPr>
          <a:xfrm>
            <a:off x="6373367" y="3750763"/>
            <a:ext cx="2931448" cy="2729936"/>
          </a:xfrm>
          <a:prstGeom prst="rect">
            <a:avLst/>
          </a:prstGeom>
        </p:spPr>
      </p:pic>
      <p:pic>
        <p:nvPicPr>
          <p:cNvPr id="23" name="图片 22">
            <a:extLst>
              <a:ext uri="{FF2B5EF4-FFF2-40B4-BE49-F238E27FC236}">
                <a16:creationId xmlns:a16="http://schemas.microsoft.com/office/drawing/2014/main" id="{A50216BF-D06B-4DA3-8987-DE78AA54A060}"/>
              </a:ext>
            </a:extLst>
          </p:cNvPr>
          <p:cNvPicPr>
            <a:picLocks noChangeAspect="1"/>
          </p:cNvPicPr>
          <p:nvPr/>
        </p:nvPicPr>
        <p:blipFill>
          <a:blip r:embed="rId5"/>
          <a:stretch>
            <a:fillRect/>
          </a:stretch>
        </p:blipFill>
        <p:spPr>
          <a:xfrm>
            <a:off x="9298717" y="3750763"/>
            <a:ext cx="2511541" cy="2729935"/>
          </a:xfrm>
          <a:prstGeom prst="rect">
            <a:avLst/>
          </a:prstGeom>
        </p:spPr>
      </p:pic>
      <p:sp>
        <p:nvSpPr>
          <p:cNvPr id="24" name="矩形 23">
            <a:extLst>
              <a:ext uri="{FF2B5EF4-FFF2-40B4-BE49-F238E27FC236}">
                <a16:creationId xmlns:a16="http://schemas.microsoft.com/office/drawing/2014/main" id="{CA1DCD84-5EDB-45DA-836B-C3DBF26C4F65}"/>
              </a:ext>
            </a:extLst>
          </p:cNvPr>
          <p:cNvSpPr/>
          <p:nvPr/>
        </p:nvSpPr>
        <p:spPr>
          <a:xfrm>
            <a:off x="6373366" y="2385938"/>
            <a:ext cx="5436892" cy="1160639"/>
          </a:xfrm>
          <a:prstGeom prst="rect">
            <a:avLst/>
          </a:prstGeom>
        </p:spPr>
        <p:txBody>
          <a:bodyPr wrap="square">
            <a:spAutoFit/>
          </a:bodyPr>
          <a:lstStyle/>
          <a:p>
            <a:pPr>
              <a:lnSpc>
                <a:spcPct val="150000"/>
              </a:lnSpc>
            </a:pPr>
            <a:r>
              <a:rPr lang="zh-CN" altLang="en-US" sz="1600" dirty="0">
                <a:solidFill>
                  <a:srgbClr val="333333"/>
                </a:solidFill>
                <a:latin typeface="Arial" panose="020B0604020202020204" pitchFamily="34" charset="0"/>
              </a:rPr>
              <a:t>通过一个简单的归一化从理论上证明</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任何损失函数都可以使其对有噪声的标签具有鲁棒性。提出了一个构建鲁棒损耗函数的框架，即有源无源损耗</a:t>
            </a:r>
            <a:r>
              <a:rPr lang="en-US" altLang="zh-CN" sz="1600" dirty="0">
                <a:solidFill>
                  <a:srgbClr val="333333"/>
                </a:solidFill>
                <a:latin typeface="Arial" panose="020B0604020202020204" pitchFamily="34" charset="0"/>
              </a:rPr>
              <a:t>APL(</a:t>
            </a:r>
            <a:r>
              <a:rPr lang="zh-CN" altLang="en-US" sz="1600" dirty="0">
                <a:solidFill>
                  <a:srgbClr val="333333"/>
                </a:solidFill>
                <a:latin typeface="Arial" panose="020B0604020202020204" pitchFamily="34" charset="0"/>
              </a:rPr>
              <a:t>有源无源损耗</a:t>
            </a:r>
            <a:r>
              <a:rPr lang="en-US" altLang="zh-CN" sz="1600" dirty="0">
                <a:solidFill>
                  <a:srgbClr val="333333"/>
                </a:solidFill>
                <a:latin typeface="Arial" panose="020B0604020202020204" pitchFamily="34" charset="0"/>
              </a:rPr>
              <a:t>APL)</a:t>
            </a:r>
            <a:r>
              <a:rPr lang="zh-CN" altLang="en-US" sz="1600" dirty="0">
                <a:solidFill>
                  <a:srgbClr val="333333"/>
                </a:solidFill>
                <a:latin typeface="Arial" panose="020B0604020202020204" pitchFamily="34" charset="0"/>
              </a:rPr>
              <a:t>。。</a:t>
            </a:r>
            <a:endParaRPr lang="zh-CN" altLang="en-US" sz="1600" dirty="0"/>
          </a:p>
        </p:txBody>
      </p:sp>
      <p:sp>
        <p:nvSpPr>
          <p:cNvPr id="2" name="矩形 1">
            <a:extLst>
              <a:ext uri="{FF2B5EF4-FFF2-40B4-BE49-F238E27FC236}">
                <a16:creationId xmlns:a16="http://schemas.microsoft.com/office/drawing/2014/main" id="{CF26541C-4F77-447F-911D-1899D2298C8C}"/>
              </a:ext>
            </a:extLst>
          </p:cNvPr>
          <p:cNvSpPr/>
          <p:nvPr/>
        </p:nvSpPr>
        <p:spPr>
          <a:xfrm>
            <a:off x="381739" y="6142144"/>
            <a:ext cx="5991627" cy="338554"/>
          </a:xfrm>
          <a:prstGeom prst="rect">
            <a:avLst/>
          </a:prstGeom>
        </p:spPr>
        <p:txBody>
          <a:bodyPr wrap="square">
            <a:spAutoFit/>
          </a:bodyPr>
          <a:lstStyle/>
          <a:p>
            <a:r>
              <a:rPr lang="en-US" altLang="zh-CN" sz="1600" i="1" u="sng" dirty="0">
                <a:latin typeface="Times New Roman" panose="02020603050405020304" pitchFamily="18" charset="0"/>
                <a:cs typeface="Times New Roman" panose="02020603050405020304" pitchFamily="18" charset="0"/>
              </a:rPr>
              <a:t>Contrastive Learning Improves Model Robustness Under Label Noise</a:t>
            </a:r>
          </a:p>
        </p:txBody>
      </p:sp>
    </p:spTree>
    <p:extLst>
      <p:ext uri="{BB962C8B-B14F-4D97-AF65-F5344CB8AC3E}">
        <p14:creationId xmlns:p14="http://schemas.microsoft.com/office/powerpoint/2010/main" val="241732196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1.2.3.</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样本求真</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找出可能错误的标签并舍弃掉，但可以保留数据本身</a:t>
            </a:r>
          </a:p>
        </p:txBody>
      </p:sp>
      <p:sp>
        <p:nvSpPr>
          <p:cNvPr id="5" name="文本占位符 4">
            <a:extLst>
              <a:ext uri="{FF2B5EF4-FFF2-40B4-BE49-F238E27FC236}">
                <a16:creationId xmlns:a16="http://schemas.microsoft.com/office/drawing/2014/main" id="{C2907739-0D1D-47FC-85E8-6EEE33054A1C}"/>
              </a:ext>
            </a:extLst>
          </p:cNvPr>
          <p:cNvSpPr>
            <a:spLocks noGrp="1"/>
          </p:cNvSpPr>
          <p:nvPr>
            <p:ph type="body" idx="1"/>
          </p:nvPr>
        </p:nvSpPr>
        <p:spPr>
          <a:xfrm>
            <a:off x="381740" y="1619224"/>
            <a:ext cx="5442988" cy="766714"/>
          </a:xfrm>
        </p:spPr>
        <p:txBody>
          <a:bodyPr>
            <a:normAutofit fontScale="92500"/>
          </a:bodyPr>
          <a:lstStyle/>
          <a:p>
            <a:pPr algn="l"/>
            <a:r>
              <a:rPr lang="en-US" altLang="zh-CN" sz="2000" i="1" dirty="0" err="1">
                <a:solidFill>
                  <a:schemeClr val="accent3"/>
                </a:solidFill>
                <a:latin typeface="Times New Roman" panose="02020603050405020304" pitchFamily="18" charset="0"/>
                <a:cs typeface="Times New Roman" panose="02020603050405020304" pitchFamily="18" charset="0"/>
              </a:rPr>
              <a:t>Dividemix</a:t>
            </a:r>
            <a:r>
              <a:rPr lang="en-US" altLang="zh-CN" sz="2000" i="1" dirty="0">
                <a:solidFill>
                  <a:schemeClr val="accent3"/>
                </a:solidFill>
                <a:latin typeface="Times New Roman" panose="02020603050405020304" pitchFamily="18" charset="0"/>
                <a:cs typeface="Times New Roman" panose="02020603050405020304" pitchFamily="18" charset="0"/>
              </a:rPr>
              <a:t>: Learning With Noisy Labels As</a:t>
            </a:r>
          </a:p>
          <a:p>
            <a:pPr algn="l"/>
            <a:r>
              <a:rPr lang="en-US" altLang="zh-CN" sz="2000" i="1" dirty="0">
                <a:solidFill>
                  <a:schemeClr val="accent3"/>
                </a:solidFill>
                <a:latin typeface="Times New Roman" panose="02020603050405020304" pitchFamily="18" charset="0"/>
                <a:cs typeface="Times New Roman" panose="02020603050405020304" pitchFamily="18" charset="0"/>
              </a:rPr>
              <a:t>Semi-supervised Learning,</a:t>
            </a:r>
            <a:r>
              <a:rPr lang="zh-CN" altLang="en-US" sz="2000" i="1" dirty="0">
                <a:solidFill>
                  <a:schemeClr val="accent3"/>
                </a:solidFill>
                <a:latin typeface="Times New Roman" panose="02020603050405020304" pitchFamily="18" charset="0"/>
                <a:cs typeface="Times New Roman" panose="02020603050405020304" pitchFamily="18" charset="0"/>
              </a:rPr>
              <a:t> </a:t>
            </a:r>
            <a:r>
              <a:rPr lang="en-US" altLang="zh-CN" sz="2000" i="1" dirty="0">
                <a:solidFill>
                  <a:schemeClr val="accent3"/>
                </a:solidFill>
                <a:latin typeface="Times New Roman" panose="02020603050405020304" pitchFamily="18" charset="0"/>
                <a:cs typeface="Times New Roman" panose="02020603050405020304" pitchFamily="18" charset="0"/>
              </a:rPr>
              <a:t>ICLR, 2020</a:t>
            </a:r>
          </a:p>
        </p:txBody>
      </p:sp>
      <p:sp>
        <p:nvSpPr>
          <p:cNvPr id="6" name="文本占位符 5">
            <a:extLst>
              <a:ext uri="{FF2B5EF4-FFF2-40B4-BE49-F238E27FC236}">
                <a16:creationId xmlns:a16="http://schemas.microsoft.com/office/drawing/2014/main" id="{5C3FB5C5-74F1-42A9-8AE1-F871D5AB6C39}"/>
              </a:ext>
            </a:extLst>
          </p:cNvPr>
          <p:cNvSpPr>
            <a:spLocks noGrp="1"/>
          </p:cNvSpPr>
          <p:nvPr>
            <p:ph type="body" sz="quarter" idx="3"/>
          </p:nvPr>
        </p:nvSpPr>
        <p:spPr>
          <a:xfrm>
            <a:off x="6373367" y="1619225"/>
            <a:ext cx="5436891" cy="766713"/>
          </a:xfrm>
        </p:spPr>
        <p:txBody>
          <a:bodyPr>
            <a:normAutofit fontScale="92500"/>
          </a:bodyPr>
          <a:lstStyle/>
          <a:p>
            <a:pPr algn="l"/>
            <a:r>
              <a:rPr lang="en-US" altLang="zh-CN" sz="1900" i="1" dirty="0">
                <a:solidFill>
                  <a:schemeClr val="accent3"/>
                </a:solidFill>
                <a:latin typeface="Times New Roman" panose="02020603050405020304" pitchFamily="18" charset="0"/>
                <a:cs typeface="Times New Roman" panose="02020603050405020304" pitchFamily="18" charset="0"/>
              </a:rPr>
              <a:t>Combating Noisy Labels by Agreement: A Joint Training Method with Co-Regularization, CVPR, 2020</a:t>
            </a:r>
            <a:endParaRPr lang="zh-CN" altLang="en-US" sz="1900" i="1" dirty="0">
              <a:solidFill>
                <a:schemeClr val="accent3"/>
              </a:solidFill>
              <a:latin typeface="Times New Roman" panose="02020603050405020304" pitchFamily="18" charset="0"/>
              <a:cs typeface="Times New Roman" panose="02020603050405020304" pitchFamily="18" charset="0"/>
            </a:endParaRPr>
          </a:p>
        </p:txBody>
      </p:sp>
      <p:pic>
        <p:nvPicPr>
          <p:cNvPr id="10" name="内容占位符 9">
            <a:extLst>
              <a:ext uri="{FF2B5EF4-FFF2-40B4-BE49-F238E27FC236}">
                <a16:creationId xmlns:a16="http://schemas.microsoft.com/office/drawing/2014/main" id="{FC1821C6-E8CC-4681-A6D4-3D68731A6A3F}"/>
              </a:ext>
            </a:extLst>
          </p:cNvPr>
          <p:cNvPicPr>
            <a:picLocks noGrp="1" noChangeAspect="1"/>
          </p:cNvPicPr>
          <p:nvPr>
            <p:ph sz="quarter" idx="4"/>
          </p:nvPr>
        </p:nvPicPr>
        <p:blipFill>
          <a:blip r:embed="rId3"/>
          <a:stretch>
            <a:fillRect/>
          </a:stretch>
        </p:blipFill>
        <p:spPr>
          <a:xfrm>
            <a:off x="6367272" y="2385938"/>
            <a:ext cx="5443729" cy="2381631"/>
          </a:xfrm>
          <a:prstGeom prst="rect">
            <a:avLst/>
          </a:prstGeom>
        </p:spPr>
      </p:pic>
      <p:pic>
        <p:nvPicPr>
          <p:cNvPr id="7" name="内容占位符 6">
            <a:extLst>
              <a:ext uri="{FF2B5EF4-FFF2-40B4-BE49-F238E27FC236}">
                <a16:creationId xmlns:a16="http://schemas.microsoft.com/office/drawing/2014/main" id="{DC90FB88-D8C0-4D13-88F4-9D1CE0F96FE4}"/>
              </a:ext>
            </a:extLst>
          </p:cNvPr>
          <p:cNvPicPr>
            <a:picLocks noGrp="1" noChangeAspect="1"/>
          </p:cNvPicPr>
          <p:nvPr>
            <p:ph sz="half" idx="2"/>
          </p:nvPr>
        </p:nvPicPr>
        <p:blipFill rotWithShape="1">
          <a:blip r:embed="rId4"/>
          <a:srcRect l="1631" t="8600" r="2205" b="7413"/>
          <a:stretch/>
        </p:blipFill>
        <p:spPr>
          <a:xfrm>
            <a:off x="380999" y="2385938"/>
            <a:ext cx="5449530" cy="1172789"/>
          </a:xfrm>
          <a:prstGeom prst="rect">
            <a:avLst/>
          </a:prstGeom>
        </p:spPr>
      </p:pic>
      <p:pic>
        <p:nvPicPr>
          <p:cNvPr id="8" name="图片 7">
            <a:extLst>
              <a:ext uri="{FF2B5EF4-FFF2-40B4-BE49-F238E27FC236}">
                <a16:creationId xmlns:a16="http://schemas.microsoft.com/office/drawing/2014/main" id="{15FB7D63-1F61-460D-9220-3E49F1988159}"/>
              </a:ext>
            </a:extLst>
          </p:cNvPr>
          <p:cNvPicPr>
            <a:picLocks noChangeAspect="1"/>
          </p:cNvPicPr>
          <p:nvPr/>
        </p:nvPicPr>
        <p:blipFill>
          <a:blip r:embed="rId5"/>
          <a:stretch>
            <a:fillRect/>
          </a:stretch>
        </p:blipFill>
        <p:spPr>
          <a:xfrm>
            <a:off x="380999" y="3756765"/>
            <a:ext cx="5437187" cy="1740233"/>
          </a:xfrm>
          <a:prstGeom prst="rect">
            <a:avLst/>
          </a:prstGeom>
        </p:spPr>
      </p:pic>
      <p:sp>
        <p:nvSpPr>
          <p:cNvPr id="11" name="矩形 10">
            <a:extLst>
              <a:ext uri="{FF2B5EF4-FFF2-40B4-BE49-F238E27FC236}">
                <a16:creationId xmlns:a16="http://schemas.microsoft.com/office/drawing/2014/main" id="{DC59C38F-5494-4506-9036-4E92A038FBFE}"/>
              </a:ext>
            </a:extLst>
          </p:cNvPr>
          <p:cNvSpPr/>
          <p:nvPr/>
        </p:nvSpPr>
        <p:spPr>
          <a:xfrm>
            <a:off x="380999" y="5696445"/>
            <a:ext cx="11423459" cy="784254"/>
          </a:xfrm>
          <a:prstGeom prst="rect">
            <a:avLst/>
          </a:prstGeom>
        </p:spPr>
        <p:txBody>
          <a:bodyPr wrap="square">
            <a:spAutoFit/>
          </a:bodyPr>
          <a:lstStyle/>
          <a:p>
            <a:pPr algn="just">
              <a:lnSpc>
                <a:spcPct val="150000"/>
              </a:lnSpc>
            </a:pPr>
            <a:r>
              <a:rPr lang="en-US" altLang="zh-CN" sz="1600" dirty="0">
                <a:solidFill>
                  <a:srgbClr val="333333"/>
                </a:solidFill>
                <a:latin typeface="Times New Roman" panose="02020603050405020304" pitchFamily="18" charset="0"/>
                <a:cs typeface="Times New Roman" panose="02020603050405020304" pitchFamily="18" charset="0"/>
              </a:rPr>
              <a:t>Co-training</a:t>
            </a:r>
            <a:r>
              <a:rPr lang="zh-CN" altLang="en-US" sz="1600" dirty="0">
                <a:solidFill>
                  <a:srgbClr val="333333"/>
                </a:solidFill>
                <a:latin typeface="Times New Roman" panose="02020603050405020304" pitchFamily="18" charset="0"/>
                <a:cs typeface="Times New Roman" panose="02020603050405020304" pitchFamily="18" charset="0"/>
              </a:rPr>
              <a:t>：</a:t>
            </a:r>
            <a:r>
              <a:rPr lang="en-US" altLang="zh-CN" sz="1600" dirty="0">
                <a:solidFill>
                  <a:srgbClr val="333333"/>
                </a:solidFill>
                <a:latin typeface="Times New Roman" panose="02020603050405020304" pitchFamily="18" charset="0"/>
                <a:cs typeface="Times New Roman" panose="02020603050405020304" pitchFamily="18" charset="0"/>
              </a:rPr>
              <a:t>	</a:t>
            </a:r>
            <a:r>
              <a:rPr lang="zh-CN" altLang="en-US" sz="1600" dirty="0">
                <a:solidFill>
                  <a:srgbClr val="333333"/>
                </a:solidFill>
                <a:latin typeface="Times New Roman" panose="02020603050405020304" pitchFamily="18" charset="0"/>
                <a:cs typeface="Times New Roman" panose="02020603050405020304" pitchFamily="18" charset="0"/>
              </a:rPr>
              <a:t>在标注集下训练不同模型，标注未标注的句子，以不同方式找出比较高自信度标注的句子加入训练集训练。 </a:t>
            </a:r>
            <a:endParaRPr lang="en-US" altLang="zh-CN" sz="1600" dirty="0">
              <a:solidFill>
                <a:srgbClr val="333333"/>
              </a:solidFill>
              <a:latin typeface="Times New Roman" panose="02020603050405020304" pitchFamily="18" charset="0"/>
              <a:cs typeface="Times New Roman" panose="02020603050405020304" pitchFamily="18" charset="0"/>
            </a:endParaRPr>
          </a:p>
          <a:p>
            <a:pPr algn="just">
              <a:lnSpc>
                <a:spcPct val="150000"/>
              </a:lnSpc>
            </a:pPr>
            <a:r>
              <a:rPr lang="en-US" altLang="zh-CN" sz="1600" dirty="0">
                <a:solidFill>
                  <a:srgbClr val="333333"/>
                </a:solidFill>
                <a:latin typeface="Times New Roman" panose="02020603050405020304" pitchFamily="18" charset="0"/>
                <a:cs typeface="Times New Roman" panose="02020603050405020304" pitchFamily="18" charset="0"/>
              </a:rPr>
              <a:t>Co-teaching</a:t>
            </a:r>
            <a:r>
              <a:rPr lang="zh-CN" altLang="en-US" sz="1600" dirty="0">
                <a:solidFill>
                  <a:srgbClr val="333333"/>
                </a:solidFill>
                <a:latin typeface="Times New Roman" panose="02020603050405020304" pitchFamily="18" charset="0"/>
                <a:cs typeface="Times New Roman" panose="02020603050405020304" pitchFamily="18" charset="0"/>
              </a:rPr>
              <a:t>：</a:t>
            </a:r>
            <a:r>
              <a:rPr lang="en-US" altLang="zh-CN" sz="1600" dirty="0">
                <a:solidFill>
                  <a:srgbClr val="333333"/>
                </a:solidFill>
                <a:latin typeface="Times New Roman" panose="02020603050405020304" pitchFamily="18" charset="0"/>
                <a:cs typeface="Times New Roman" panose="02020603050405020304" pitchFamily="18" charset="0"/>
              </a:rPr>
              <a:t>	</a:t>
            </a:r>
            <a:r>
              <a:rPr lang="zh-CN" altLang="en-US" sz="1600" dirty="0">
                <a:solidFill>
                  <a:srgbClr val="333333"/>
                </a:solidFill>
                <a:latin typeface="Times New Roman" panose="02020603050405020304" pitchFamily="18" charset="0"/>
                <a:cs typeface="Times New Roman" panose="02020603050405020304" pitchFamily="18" charset="0"/>
              </a:rPr>
              <a:t>训练两个网络，每个网络选择损失小的样本作为有用的知识，并将传授给另一个网络以进行进一步的训练。</a:t>
            </a:r>
          </a:p>
        </p:txBody>
      </p:sp>
      <p:sp>
        <p:nvSpPr>
          <p:cNvPr id="9" name="矩形 8">
            <a:extLst>
              <a:ext uri="{FF2B5EF4-FFF2-40B4-BE49-F238E27FC236}">
                <a16:creationId xmlns:a16="http://schemas.microsoft.com/office/drawing/2014/main" id="{622FEC58-981E-4959-B96C-229AD8F99BBD}"/>
              </a:ext>
            </a:extLst>
          </p:cNvPr>
          <p:cNvSpPr/>
          <p:nvPr/>
        </p:nvSpPr>
        <p:spPr>
          <a:xfrm>
            <a:off x="6373814" y="4712744"/>
            <a:ext cx="5437187" cy="784254"/>
          </a:xfrm>
          <a:prstGeom prst="rect">
            <a:avLst/>
          </a:prstGeom>
        </p:spPr>
        <p:txBody>
          <a:bodyPr wrap="square">
            <a:spAutoFit/>
          </a:bodyPr>
          <a:lstStyle/>
          <a:p>
            <a:pPr algn="just">
              <a:lnSpc>
                <a:spcPct val="150000"/>
              </a:lnSpc>
            </a:pPr>
            <a:r>
              <a:rPr lang="zh-CN" altLang="en-US" sz="1600" dirty="0">
                <a:solidFill>
                  <a:srgbClr val="333333"/>
                </a:solidFill>
                <a:latin typeface="Times New Roman" panose="02020603050405020304" pitchFamily="18" charset="0"/>
                <a:cs typeface="Times New Roman" panose="02020603050405020304" pitchFamily="18" charset="0"/>
              </a:rPr>
              <a:t>一个联合损失小的实例意味着两个网络都很容易达成共识，并对其做出正确的预测，也就更可能是干净标签。</a:t>
            </a:r>
          </a:p>
        </p:txBody>
      </p:sp>
    </p:spTree>
    <p:extLst>
      <p:ext uri="{BB962C8B-B14F-4D97-AF65-F5344CB8AC3E}">
        <p14:creationId xmlns:p14="http://schemas.microsoft.com/office/powerpoint/2010/main" val="3115547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B04805-BB1D-455D-AFC5-3FE9F00F4579}"/>
              </a:ext>
            </a:extLst>
          </p:cNvPr>
          <p:cNvSpPr>
            <a:spLocks noGrp="1"/>
          </p:cNvSpPr>
          <p:nvPr>
            <p:ph type="title"/>
          </p:nvPr>
        </p:nvSpPr>
        <p:spPr>
          <a:xfrm>
            <a:off x="381740" y="377301"/>
            <a:ext cx="11428518" cy="1241923"/>
          </a:xfrm>
        </p:spPr>
        <p:txBody>
          <a:bodyPr>
            <a:normAutofit/>
          </a:bodyPr>
          <a:lstStyle/>
          <a:p>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1.2.3.</a:t>
            </a:r>
            <a:r>
              <a:rPr lang="zh-CN" altLang="en-US" spc="-100" dirty="0">
                <a:latin typeface="Times New Roman" panose="02020603050405020304" pitchFamily="18" charset="0"/>
                <a:ea typeface="华文中宋" panose="02010600040101010101" pitchFamily="2" charset="-122"/>
                <a:cs typeface="Times New Roman" panose="02020603050405020304" pitchFamily="18" charset="0"/>
              </a:rPr>
              <a:t>样本求真</a:t>
            </a:r>
            <a:r>
              <a:rPr lang="en-US" altLang="zh-CN" spc="-1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找出可能错误的标签并将其重新标注为可能正确的标签</a:t>
            </a:r>
          </a:p>
        </p:txBody>
      </p:sp>
      <p:sp>
        <p:nvSpPr>
          <p:cNvPr id="5" name="文本占位符 4">
            <a:extLst>
              <a:ext uri="{FF2B5EF4-FFF2-40B4-BE49-F238E27FC236}">
                <a16:creationId xmlns:a16="http://schemas.microsoft.com/office/drawing/2014/main" id="{C2907739-0D1D-47FC-85E8-6EEE33054A1C}"/>
              </a:ext>
            </a:extLst>
          </p:cNvPr>
          <p:cNvSpPr>
            <a:spLocks noGrp="1"/>
          </p:cNvSpPr>
          <p:nvPr>
            <p:ph type="body" idx="1"/>
          </p:nvPr>
        </p:nvSpPr>
        <p:spPr>
          <a:xfrm>
            <a:off x="381740" y="1619224"/>
            <a:ext cx="5442988" cy="766714"/>
          </a:xfrm>
        </p:spPr>
        <p:txBody>
          <a:bodyPr>
            <a:no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Robust curriculum learning: from clean label detection to noisy label self-correction, ICLR, 2021</a:t>
            </a:r>
          </a:p>
        </p:txBody>
      </p:sp>
      <p:sp>
        <p:nvSpPr>
          <p:cNvPr id="6" name="文本占位符 5">
            <a:extLst>
              <a:ext uri="{FF2B5EF4-FFF2-40B4-BE49-F238E27FC236}">
                <a16:creationId xmlns:a16="http://schemas.microsoft.com/office/drawing/2014/main" id="{5C3FB5C5-74F1-42A9-8AE1-F871D5AB6C39}"/>
              </a:ext>
            </a:extLst>
          </p:cNvPr>
          <p:cNvSpPr>
            <a:spLocks noGrp="1"/>
          </p:cNvSpPr>
          <p:nvPr>
            <p:ph type="body" sz="quarter" idx="3"/>
          </p:nvPr>
        </p:nvSpPr>
        <p:spPr>
          <a:xfrm>
            <a:off x="6373367" y="1619225"/>
            <a:ext cx="5436891" cy="766713"/>
          </a:xfrm>
        </p:spPr>
        <p:txBody>
          <a:bodyPr>
            <a:normAutofit/>
          </a:bodyPr>
          <a:lstStyle/>
          <a:p>
            <a:pPr algn="l"/>
            <a:r>
              <a:rPr lang="en-US" altLang="zh-CN" sz="2000" i="1" dirty="0">
                <a:solidFill>
                  <a:schemeClr val="accent3"/>
                </a:solidFill>
                <a:latin typeface="Times New Roman" panose="02020603050405020304" pitchFamily="18" charset="0"/>
                <a:cs typeface="Times New Roman" panose="02020603050405020304" pitchFamily="18" charset="0"/>
              </a:rPr>
              <a:t>SELFIE: Refurbishing Unclean Samples for Robust Deep Learning, ICML, 2019</a:t>
            </a:r>
          </a:p>
        </p:txBody>
      </p:sp>
      <p:sp>
        <p:nvSpPr>
          <p:cNvPr id="7" name="内容占位符 6">
            <a:extLst>
              <a:ext uri="{FF2B5EF4-FFF2-40B4-BE49-F238E27FC236}">
                <a16:creationId xmlns:a16="http://schemas.microsoft.com/office/drawing/2014/main" id="{A8FBE507-AF0F-49F4-A9B9-767C8859E249}"/>
              </a:ext>
            </a:extLst>
          </p:cNvPr>
          <p:cNvSpPr>
            <a:spLocks noGrp="1"/>
          </p:cNvSpPr>
          <p:nvPr>
            <p:ph sz="half" idx="2"/>
          </p:nvPr>
        </p:nvSpPr>
        <p:spPr>
          <a:xfrm>
            <a:off x="381740" y="2385939"/>
            <a:ext cx="5442988" cy="4094076"/>
          </a:xfrm>
        </p:spPr>
        <p:txBody>
          <a:bodyPr>
            <a:normAutofit/>
          </a:bodyPr>
          <a:lstStyle/>
          <a:p>
            <a:pPr marL="0" indent="0" algn="just">
              <a:lnSpc>
                <a:spcPct val="150000"/>
              </a:lnSpc>
              <a:buNone/>
            </a:pPr>
            <a:r>
              <a:rPr lang="zh-CN" altLang="en-US" sz="1600" dirty="0">
                <a:solidFill>
                  <a:srgbClr val="333333"/>
                </a:solidFill>
                <a:latin typeface="Times New Roman" panose="02020603050405020304" pitchFamily="18" charset="0"/>
                <a:cs typeface="Times New Roman" panose="02020603050405020304" pitchFamily="18" charset="0"/>
              </a:rPr>
              <a:t>采用两阶段学习策略：对选定的干净样本进行监督训练，然后是半监督式学习对带有自我监督的聒噪声标签进行重新标记。对于选择和重标记，它计算训练迭代中损失的指数移动平均值。</a:t>
            </a:r>
            <a:endParaRPr lang="en-US" altLang="zh-CN" sz="1600" dirty="0">
              <a:solidFill>
                <a:srgbClr val="333333"/>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600" dirty="0">
              <a:solidFill>
                <a:srgbClr val="333333"/>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600" dirty="0">
              <a:solidFill>
                <a:srgbClr val="333333"/>
              </a:solidFill>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sz="1600" dirty="0">
                <a:solidFill>
                  <a:srgbClr val="333333"/>
                </a:solidFill>
                <a:latin typeface="Times New Roman" panose="02020603050405020304" pitchFamily="18" charset="0"/>
                <a:cs typeface="Times New Roman" panose="02020603050405020304" pitchFamily="18" charset="0"/>
              </a:rPr>
              <a:t>课程损失与鲁棒损失函数方法相结合，用于基于手动指定的选择阈值从噪声数据中提取真标记示例。</a:t>
            </a:r>
          </a:p>
        </p:txBody>
      </p:sp>
      <p:pic>
        <p:nvPicPr>
          <p:cNvPr id="12" name="内容占位符 11">
            <a:extLst>
              <a:ext uri="{FF2B5EF4-FFF2-40B4-BE49-F238E27FC236}">
                <a16:creationId xmlns:a16="http://schemas.microsoft.com/office/drawing/2014/main" id="{1013A326-C40A-458D-807F-98998599B7E1}"/>
              </a:ext>
            </a:extLst>
          </p:cNvPr>
          <p:cNvPicPr>
            <a:picLocks noGrp="1" noChangeAspect="1"/>
          </p:cNvPicPr>
          <p:nvPr>
            <p:ph sz="quarter" idx="4"/>
          </p:nvPr>
        </p:nvPicPr>
        <p:blipFill>
          <a:blip r:embed="rId3"/>
          <a:stretch>
            <a:fillRect/>
          </a:stretch>
        </p:blipFill>
        <p:spPr>
          <a:xfrm>
            <a:off x="6373367" y="4772635"/>
            <a:ext cx="5437633" cy="1707379"/>
          </a:xfrm>
          <a:prstGeom prst="rect">
            <a:avLst/>
          </a:prstGeom>
        </p:spPr>
      </p:pic>
      <p:pic>
        <p:nvPicPr>
          <p:cNvPr id="13" name="图片 12">
            <a:extLst>
              <a:ext uri="{FF2B5EF4-FFF2-40B4-BE49-F238E27FC236}">
                <a16:creationId xmlns:a16="http://schemas.microsoft.com/office/drawing/2014/main" id="{6FF5389E-FD69-4859-BED1-7D27EE4716EA}"/>
              </a:ext>
            </a:extLst>
          </p:cNvPr>
          <p:cNvPicPr>
            <a:picLocks noChangeAspect="1"/>
          </p:cNvPicPr>
          <p:nvPr/>
        </p:nvPicPr>
        <p:blipFill>
          <a:blip r:embed="rId4"/>
          <a:stretch>
            <a:fillRect/>
          </a:stretch>
        </p:blipFill>
        <p:spPr>
          <a:xfrm>
            <a:off x="6373366" y="2467086"/>
            <a:ext cx="5436892" cy="1249646"/>
          </a:xfrm>
          <a:prstGeom prst="rect">
            <a:avLst/>
          </a:prstGeom>
        </p:spPr>
      </p:pic>
      <p:pic>
        <p:nvPicPr>
          <p:cNvPr id="14" name="图片 13">
            <a:extLst>
              <a:ext uri="{FF2B5EF4-FFF2-40B4-BE49-F238E27FC236}">
                <a16:creationId xmlns:a16="http://schemas.microsoft.com/office/drawing/2014/main" id="{D0BEB26C-E109-493B-B2AC-BE02DB9A13FA}"/>
              </a:ext>
            </a:extLst>
          </p:cNvPr>
          <p:cNvPicPr>
            <a:picLocks noChangeAspect="1"/>
          </p:cNvPicPr>
          <p:nvPr/>
        </p:nvPicPr>
        <p:blipFill rotWithShape="1">
          <a:blip r:embed="rId5"/>
          <a:srcRect r="142"/>
          <a:stretch/>
        </p:blipFill>
        <p:spPr>
          <a:xfrm>
            <a:off x="6373367" y="3795355"/>
            <a:ext cx="5436891" cy="820033"/>
          </a:xfrm>
          <a:prstGeom prst="rect">
            <a:avLst/>
          </a:prstGeom>
        </p:spPr>
      </p:pic>
      <p:sp>
        <p:nvSpPr>
          <p:cNvPr id="15" name="矩形 14">
            <a:extLst>
              <a:ext uri="{FF2B5EF4-FFF2-40B4-BE49-F238E27FC236}">
                <a16:creationId xmlns:a16="http://schemas.microsoft.com/office/drawing/2014/main" id="{C25D6438-BCD5-4D89-8795-A6D6D4690162}"/>
              </a:ext>
            </a:extLst>
          </p:cNvPr>
          <p:cNvSpPr/>
          <p:nvPr/>
        </p:nvSpPr>
        <p:spPr>
          <a:xfrm>
            <a:off x="381000" y="4205371"/>
            <a:ext cx="5443728" cy="707886"/>
          </a:xfrm>
          <a:prstGeom prst="rect">
            <a:avLst/>
          </a:prstGeom>
        </p:spPr>
        <p:txBody>
          <a:bodyPr wrap="square">
            <a:spAutoFit/>
          </a:bodyPr>
          <a:lstStyle/>
          <a:p>
            <a:r>
              <a:rPr lang="en-US" altLang="zh-CN" sz="2000" i="1" dirty="0">
                <a:solidFill>
                  <a:schemeClr val="accent3"/>
                </a:solidFill>
                <a:latin typeface="Times New Roman" panose="02020603050405020304" pitchFamily="18" charset="0"/>
                <a:cs typeface="Times New Roman" panose="02020603050405020304" pitchFamily="18" charset="0"/>
              </a:rPr>
              <a:t>Curriculum Loss: Robust Learning And </a:t>
            </a:r>
            <a:r>
              <a:rPr lang="en-US" altLang="zh-CN" sz="2000" i="1" dirty="0" err="1">
                <a:solidFill>
                  <a:schemeClr val="accent3"/>
                </a:solidFill>
                <a:latin typeface="Times New Roman" panose="02020603050405020304" pitchFamily="18" charset="0"/>
                <a:cs typeface="Times New Roman" panose="02020603050405020304" pitchFamily="18" charset="0"/>
              </a:rPr>
              <a:t>Generaliz-ation</a:t>
            </a:r>
            <a:r>
              <a:rPr lang="en-US" altLang="zh-CN" sz="2000" i="1" dirty="0">
                <a:solidFill>
                  <a:schemeClr val="accent3"/>
                </a:solidFill>
                <a:latin typeface="Times New Roman" panose="02020603050405020304" pitchFamily="18" charset="0"/>
                <a:cs typeface="Times New Roman" panose="02020603050405020304" pitchFamily="18" charset="0"/>
              </a:rPr>
              <a:t> Against Label Corruption, ICLR, 2020</a:t>
            </a:r>
            <a:endParaRPr lang="zh-CN" altLang="en-US" sz="2000" i="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235577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肥皂">
  <a:themeElements>
    <a:clrScheme name="自定义 5">
      <a:dk1>
        <a:srgbClr val="000000"/>
      </a:dk1>
      <a:lt1>
        <a:srgbClr val="CCDDEA"/>
      </a:lt1>
      <a:dk2>
        <a:srgbClr val="637052"/>
      </a:dk2>
      <a:lt2>
        <a:srgbClr val="FFFFFF"/>
      </a:lt2>
      <a:accent1>
        <a:srgbClr val="8C8C8C"/>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肥皂">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肥皂">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5">
    <a:dk1>
      <a:srgbClr val="000000"/>
    </a:dk1>
    <a:lt1>
      <a:srgbClr val="CCDDEA"/>
    </a:lt1>
    <a:dk2>
      <a:srgbClr val="637052"/>
    </a:dk2>
    <a:lt2>
      <a:srgbClr val="FFFFFF"/>
    </a:lt2>
    <a:accent1>
      <a:srgbClr val="8C8C8C"/>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6655</TotalTime>
  <Words>2043</Words>
  <Application>Microsoft Office PowerPoint</Application>
  <PresentationFormat>宽屏</PresentationFormat>
  <Paragraphs>230</Paragraphs>
  <Slides>18</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等线</vt:lpstr>
      <vt:lpstr>华文中宋</vt:lpstr>
      <vt:lpstr>宋体</vt:lpstr>
      <vt:lpstr>Arial</vt:lpstr>
      <vt:lpstr>Calibri Light</vt:lpstr>
      <vt:lpstr>Garamond</vt:lpstr>
      <vt:lpstr>Times New Roman</vt:lpstr>
      <vt:lpstr>Wingdings</vt:lpstr>
      <vt:lpstr>肥皂</vt:lpstr>
      <vt:lpstr>Learning from Noisy Labels 从嘈杂标签中学习</vt:lpstr>
      <vt:lpstr>从嘈杂标签中学习</vt:lpstr>
      <vt:lpstr>PowerPoint 演示文稿</vt:lpstr>
      <vt:lpstr>1.2.1.健壮架构 EM算法开销较大，噪声模型实际效果不佳。</vt:lpstr>
      <vt:lpstr>1.2.2.损失函数 损失矫正，重加权</vt:lpstr>
      <vt:lpstr>1.2.2.损失函数 组合使用不同的损失函数，弥补交叉熵的缺点</vt:lpstr>
      <vt:lpstr>1.2.2.损失函数 利用负样本稀释噪声标签在损失函数中的影响，简单类更好操作</vt:lpstr>
      <vt:lpstr>1.2.3.样本求真 找出可能错误的标签并舍弃掉，但可以保留数据本身</vt:lpstr>
      <vt:lpstr>1.2.3.样本求真 找出可能错误的标签并将其重新标注为可能正确的标签</vt:lpstr>
      <vt:lpstr>1.2.4.正则化 数据增强，权重衰减，dropout，批处理归一化，loss添加正则化项…</vt:lpstr>
      <vt:lpstr>从嘈杂标签中学习</vt:lpstr>
      <vt:lpstr>从嘈杂标签中学习</vt:lpstr>
      <vt:lpstr>2.2.基于三网络的非专家标注的鲁棒分割 </vt:lpstr>
      <vt:lpstr>2.3.描述错误:噪声标记图像分割的自信学习</vt:lpstr>
      <vt:lpstr>2.4. 部分注释胰腺导管腺癌的鲁棒分割 </vt:lpstr>
      <vt:lpstr>2.5.基于伪标签和对抗学习的高效标注</vt:lpstr>
      <vt:lpstr>从嘈杂标签中学习</vt:lpstr>
      <vt:lpstr>Learning from Noisy Labels 从嘈杂标签中学习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from Noisy Labels 从嘈杂标签中学习</dc:title>
  <dc:creator>笑一个儿</dc:creator>
  <cp:lastModifiedBy>笑一个儿</cp:lastModifiedBy>
  <cp:revision>123</cp:revision>
  <dcterms:created xsi:type="dcterms:W3CDTF">2021-04-30T04:54:54Z</dcterms:created>
  <dcterms:modified xsi:type="dcterms:W3CDTF">2021-05-07T10:33:39Z</dcterms:modified>
</cp:coreProperties>
</file>